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7" r:id="rId2"/>
    <p:sldId id="260" r:id="rId3"/>
    <p:sldId id="273" r:id="rId4"/>
    <p:sldId id="270" r:id="rId5"/>
    <p:sldId id="303" r:id="rId6"/>
    <p:sldId id="258" r:id="rId7"/>
    <p:sldId id="856" r:id="rId8"/>
    <p:sldId id="261" r:id="rId9"/>
    <p:sldId id="262" r:id="rId10"/>
    <p:sldId id="849" r:id="rId11"/>
    <p:sldId id="284" r:id="rId12"/>
    <p:sldId id="285" r:id="rId13"/>
    <p:sldId id="288" r:id="rId14"/>
    <p:sldId id="287" r:id="rId15"/>
    <p:sldId id="301" r:id="rId16"/>
    <p:sldId id="857" r:id="rId17"/>
    <p:sldId id="309" r:id="rId18"/>
    <p:sldId id="300" r:id="rId19"/>
    <p:sldId id="307" r:id="rId20"/>
    <p:sldId id="306" r:id="rId21"/>
    <p:sldId id="308" r:id="rId22"/>
    <p:sldId id="310" r:id="rId23"/>
    <p:sldId id="286" r:id="rId24"/>
    <p:sldId id="850" r:id="rId25"/>
    <p:sldId id="851" r:id="rId26"/>
    <p:sldId id="852" r:id="rId27"/>
    <p:sldId id="853" r:id="rId28"/>
    <p:sldId id="854" r:id="rId29"/>
    <p:sldId id="855" r:id="rId30"/>
    <p:sldId id="279" r:id="rId31"/>
    <p:sldId id="280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8" r:id="rId41"/>
    <p:sldId id="848" r:id="rId42"/>
    <p:sldId id="838" r:id="rId43"/>
    <p:sldId id="839" r:id="rId44"/>
    <p:sldId id="840" r:id="rId45"/>
    <p:sldId id="259" r:id="rId46"/>
    <p:sldId id="841" r:id="rId47"/>
    <p:sldId id="844" r:id="rId48"/>
    <p:sldId id="842" r:id="rId49"/>
    <p:sldId id="843" r:id="rId50"/>
    <p:sldId id="679" r:id="rId51"/>
    <p:sldId id="674" r:id="rId52"/>
    <p:sldId id="646" r:id="rId53"/>
    <p:sldId id="676" r:id="rId54"/>
    <p:sldId id="677" r:id="rId55"/>
    <p:sldId id="652" r:id="rId56"/>
    <p:sldId id="845" r:id="rId57"/>
    <p:sldId id="675" r:id="rId58"/>
    <p:sldId id="654" r:id="rId59"/>
    <p:sldId id="655" r:id="rId60"/>
    <p:sldId id="656" r:id="rId61"/>
    <p:sldId id="657" r:id="rId62"/>
    <p:sldId id="877" r:id="rId63"/>
    <p:sldId id="876" r:id="rId64"/>
    <p:sldId id="846" r:id="rId65"/>
    <p:sldId id="847" r:id="rId66"/>
    <p:sldId id="297" r:id="rId67"/>
    <p:sldId id="278" r:id="rId68"/>
    <p:sldId id="670" r:id="rId69"/>
    <p:sldId id="281" r:id="rId70"/>
    <p:sldId id="858" r:id="rId71"/>
    <p:sldId id="859" r:id="rId72"/>
    <p:sldId id="860" r:id="rId73"/>
    <p:sldId id="861" r:id="rId74"/>
    <p:sldId id="862" r:id="rId75"/>
    <p:sldId id="305" r:id="rId76"/>
    <p:sldId id="863" r:id="rId77"/>
    <p:sldId id="864" r:id="rId78"/>
    <p:sldId id="865" r:id="rId79"/>
    <p:sldId id="866" r:id="rId80"/>
    <p:sldId id="311" r:id="rId81"/>
    <p:sldId id="752" r:id="rId82"/>
    <p:sldId id="878" r:id="rId83"/>
    <p:sldId id="709" r:id="rId84"/>
    <p:sldId id="755" r:id="rId85"/>
    <p:sldId id="711" r:id="rId86"/>
    <p:sldId id="731" r:id="rId87"/>
    <p:sldId id="772" r:id="rId88"/>
    <p:sldId id="732" r:id="rId89"/>
    <p:sldId id="879" r:id="rId90"/>
    <p:sldId id="740" r:id="rId91"/>
    <p:sldId id="751" r:id="rId92"/>
    <p:sldId id="867" r:id="rId93"/>
    <p:sldId id="265" r:id="rId94"/>
    <p:sldId id="263" r:id="rId95"/>
    <p:sldId id="264" r:id="rId96"/>
    <p:sldId id="868" r:id="rId97"/>
    <p:sldId id="267" r:id="rId98"/>
    <p:sldId id="266" r:id="rId99"/>
    <p:sldId id="275" r:id="rId100"/>
    <p:sldId id="276" r:id="rId101"/>
    <p:sldId id="268" r:id="rId102"/>
    <p:sldId id="869" r:id="rId103"/>
    <p:sldId id="274" r:id="rId104"/>
    <p:sldId id="870" r:id="rId105"/>
    <p:sldId id="283" r:id="rId106"/>
    <p:sldId id="872" r:id="rId107"/>
    <p:sldId id="873" r:id="rId108"/>
    <p:sldId id="874" r:id="rId109"/>
    <p:sldId id="875" r:id="rId110"/>
    <p:sldId id="871" r:id="rId111"/>
    <p:sldId id="302" r:id="rId1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06E"/>
    <a:srgbClr val="0000FF"/>
    <a:srgbClr val="1717B3"/>
    <a:srgbClr val="4F81BD"/>
    <a:srgbClr val="FFCF37"/>
    <a:srgbClr val="F1A069"/>
    <a:srgbClr val="F066D6"/>
    <a:srgbClr val="5A7BBC"/>
    <a:srgbClr val="92D050"/>
    <a:srgbClr val="9AC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64" autoAdjust="0"/>
    <p:restoredTop sz="96323" autoAdjust="0"/>
  </p:normalViewPr>
  <p:slideViewPr>
    <p:cSldViewPr snapToGrid="0" snapToObjects="1">
      <p:cViewPr>
        <p:scale>
          <a:sx n="103" d="100"/>
          <a:sy n="103" d="100"/>
        </p:scale>
        <p:origin x="296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2F751-A61B-448E-B50F-84988C74442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390AFE-D459-4513-BB69-363C6A4068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Generalities in health domain : data format</a:t>
          </a:r>
        </a:p>
      </dgm:t>
    </dgm:pt>
    <dgm:pt modelId="{89C39F92-1869-452F-8730-B8D18579EA43}" type="parTrans" cxnId="{CD15DFB1-C408-467D-AF58-434EE6EBD6B8}">
      <dgm:prSet/>
      <dgm:spPr/>
      <dgm:t>
        <a:bodyPr/>
        <a:lstStyle/>
        <a:p>
          <a:endParaRPr lang="en-US"/>
        </a:p>
      </dgm:t>
    </dgm:pt>
    <dgm:pt modelId="{A82A8A62-0764-4FB4-B66C-9B61830F0CD1}" type="sibTrans" cxnId="{CD15DFB1-C408-467D-AF58-434EE6EBD6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A99736-6399-4019-938A-EF1C68A8E3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MRI principle</a:t>
          </a:r>
        </a:p>
      </dgm:t>
    </dgm:pt>
    <dgm:pt modelId="{79DF059E-64E2-4ED2-9B2D-0DFF80EA54B3}" type="parTrans" cxnId="{B6B4606D-B6ED-4F41-B11C-4091A2C5702C}">
      <dgm:prSet/>
      <dgm:spPr/>
      <dgm:t>
        <a:bodyPr/>
        <a:lstStyle/>
        <a:p>
          <a:endParaRPr lang="en-US"/>
        </a:p>
      </dgm:t>
    </dgm:pt>
    <dgm:pt modelId="{D3F924D6-0451-4217-9E8B-C6FD7370D137}" type="sibTrans" cxnId="{B6B4606D-B6ED-4F41-B11C-4091A2C570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F3DA0D-5AB7-46F7-B4BF-134DA503EC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Preprocess MRI data</a:t>
          </a:r>
        </a:p>
      </dgm:t>
    </dgm:pt>
    <dgm:pt modelId="{3E98E751-D20B-43A7-9EA5-89DDF9538BE9}" type="parTrans" cxnId="{BFBF0AAD-B6C0-4CF1-8CB6-70E884962B11}">
      <dgm:prSet/>
      <dgm:spPr/>
      <dgm:t>
        <a:bodyPr/>
        <a:lstStyle/>
        <a:p>
          <a:endParaRPr lang="en-US"/>
        </a:p>
      </dgm:t>
    </dgm:pt>
    <dgm:pt modelId="{8BB591AC-DC05-401F-B1F4-D33F4F1A63B6}" type="sibTrans" cxnId="{BFBF0AAD-B6C0-4CF1-8CB6-70E884962B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85F14D-52A9-4187-8E05-377FE87B5674}" type="pres">
      <dgm:prSet presAssocID="{A2A2F751-A61B-448E-B50F-84988C74442D}" presName="root" presStyleCnt="0">
        <dgm:presLayoutVars>
          <dgm:dir/>
          <dgm:resizeHandles val="exact"/>
        </dgm:presLayoutVars>
      </dgm:prSet>
      <dgm:spPr/>
    </dgm:pt>
    <dgm:pt modelId="{97A44163-6C6E-48A0-9570-9A315170E8E8}" type="pres">
      <dgm:prSet presAssocID="{A2A2F751-A61B-448E-B50F-84988C74442D}" presName="container" presStyleCnt="0">
        <dgm:presLayoutVars>
          <dgm:dir/>
          <dgm:resizeHandles val="exact"/>
        </dgm:presLayoutVars>
      </dgm:prSet>
      <dgm:spPr/>
    </dgm:pt>
    <dgm:pt modelId="{F1492599-A0C6-4A84-A42D-63E2688EEB5E}" type="pres">
      <dgm:prSet presAssocID="{2A390AFE-D459-4513-BB69-363C6A4068DB}" presName="compNode" presStyleCnt="0"/>
      <dgm:spPr/>
    </dgm:pt>
    <dgm:pt modelId="{8D14567E-8A21-4FDB-A61B-04F1FC3426A3}" type="pres">
      <dgm:prSet presAssocID="{2A390AFE-D459-4513-BB69-363C6A4068DB}" presName="iconBgRect" presStyleLbl="bgShp" presStyleIdx="0" presStyleCnt="3"/>
      <dgm:spPr/>
    </dgm:pt>
    <dgm:pt modelId="{0B10EEE8-BA78-4D53-B675-3C49B6729821}" type="pres">
      <dgm:prSet presAssocID="{2A390AFE-D459-4513-BB69-363C6A4068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éthoscope"/>
        </a:ext>
      </dgm:extLst>
    </dgm:pt>
    <dgm:pt modelId="{C75CCEA4-962F-469D-A9D4-914266F07944}" type="pres">
      <dgm:prSet presAssocID="{2A390AFE-D459-4513-BB69-363C6A4068DB}" presName="spaceRect" presStyleCnt="0"/>
      <dgm:spPr/>
    </dgm:pt>
    <dgm:pt modelId="{01258D08-D885-47C0-8E24-356BCB4561FB}" type="pres">
      <dgm:prSet presAssocID="{2A390AFE-D459-4513-BB69-363C6A4068DB}" presName="textRect" presStyleLbl="revTx" presStyleIdx="0" presStyleCnt="3">
        <dgm:presLayoutVars>
          <dgm:chMax val="1"/>
          <dgm:chPref val="1"/>
        </dgm:presLayoutVars>
      </dgm:prSet>
      <dgm:spPr/>
    </dgm:pt>
    <dgm:pt modelId="{C6DD2F79-974D-4645-8468-1B9730ECAC46}" type="pres">
      <dgm:prSet presAssocID="{A82A8A62-0764-4FB4-B66C-9B61830F0CD1}" presName="sibTrans" presStyleLbl="sibTrans2D1" presStyleIdx="0" presStyleCnt="0"/>
      <dgm:spPr/>
    </dgm:pt>
    <dgm:pt modelId="{50C9BF84-B454-4E01-826E-DC367E19FE83}" type="pres">
      <dgm:prSet presAssocID="{6EA99736-6399-4019-938A-EF1C68A8E355}" presName="compNode" presStyleCnt="0"/>
      <dgm:spPr/>
    </dgm:pt>
    <dgm:pt modelId="{378A4671-2904-4A75-9E4E-AC16C9F19C38}" type="pres">
      <dgm:prSet presAssocID="{6EA99736-6399-4019-938A-EF1C68A8E355}" presName="iconBgRect" presStyleLbl="bgShp" presStyleIdx="1" presStyleCnt="3" custLinFactNeighborX="35357" custLinFactNeighborY="5654"/>
      <dgm:spPr/>
    </dgm:pt>
    <dgm:pt modelId="{5D8C0A10-A0F9-4CBA-9DCE-3DDA21AE559B}" type="pres">
      <dgm:prSet presAssocID="{6EA99736-6399-4019-938A-EF1C68A8E355}" presName="iconRect" presStyleLbl="node1" presStyleIdx="1" presStyleCnt="3" custLinFactNeighborX="62754" custLinFactNeighborY="974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édical"/>
        </a:ext>
      </dgm:extLst>
    </dgm:pt>
    <dgm:pt modelId="{2AA00F2A-B642-4887-8B60-480772A10BAB}" type="pres">
      <dgm:prSet presAssocID="{6EA99736-6399-4019-938A-EF1C68A8E355}" presName="spaceRect" presStyleCnt="0"/>
      <dgm:spPr/>
    </dgm:pt>
    <dgm:pt modelId="{C3F0BAC9-B2BD-4B9A-9D8B-F63094852DE0}" type="pres">
      <dgm:prSet presAssocID="{6EA99736-6399-4019-938A-EF1C68A8E355}" presName="textRect" presStyleLbl="revTx" presStyleIdx="1" presStyleCnt="3" custLinFactNeighborX="12353" custLinFactNeighborY="5654">
        <dgm:presLayoutVars>
          <dgm:chMax val="1"/>
          <dgm:chPref val="1"/>
        </dgm:presLayoutVars>
      </dgm:prSet>
      <dgm:spPr/>
    </dgm:pt>
    <dgm:pt modelId="{C42F9EA9-18D3-4A63-BF4A-B12EB51D45DE}" type="pres">
      <dgm:prSet presAssocID="{D3F924D6-0451-4217-9E8B-C6FD7370D137}" presName="sibTrans" presStyleLbl="sibTrans2D1" presStyleIdx="0" presStyleCnt="0"/>
      <dgm:spPr/>
    </dgm:pt>
    <dgm:pt modelId="{5609F780-9F04-469F-8241-7FE7516DC68F}" type="pres">
      <dgm:prSet presAssocID="{00F3DA0D-5AB7-46F7-B4BF-134DA503EC4B}" presName="compNode" presStyleCnt="0"/>
      <dgm:spPr/>
    </dgm:pt>
    <dgm:pt modelId="{43F0840C-1F4C-447D-A787-BA15BD129A8E}" type="pres">
      <dgm:prSet presAssocID="{00F3DA0D-5AB7-46F7-B4BF-134DA503EC4B}" presName="iconBgRect" presStyleLbl="bgShp" presStyleIdx="2" presStyleCnt="3"/>
      <dgm:spPr/>
    </dgm:pt>
    <dgm:pt modelId="{E5B27825-3261-4776-BCB1-3C2E233C1866}" type="pres">
      <dgm:prSet presAssocID="{00F3DA0D-5AB7-46F7-B4BF-134DA503EC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11B1A96-D340-4E5E-A267-C327EFDBEE30}" type="pres">
      <dgm:prSet presAssocID="{00F3DA0D-5AB7-46F7-B4BF-134DA503EC4B}" presName="spaceRect" presStyleCnt="0"/>
      <dgm:spPr/>
    </dgm:pt>
    <dgm:pt modelId="{E3A1CDDD-2A1F-4ACE-8A95-102AC5399535}" type="pres">
      <dgm:prSet presAssocID="{00F3DA0D-5AB7-46F7-B4BF-134DA503EC4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3FFB2D-D7FE-4CDD-B855-852A6936C400}" type="presOf" srcId="{6EA99736-6399-4019-938A-EF1C68A8E355}" destId="{C3F0BAC9-B2BD-4B9A-9D8B-F63094852DE0}" srcOrd="0" destOrd="0" presId="urn:microsoft.com/office/officeart/2018/2/layout/IconCircleList"/>
    <dgm:cxn modelId="{7C5E202E-9959-446A-8FE2-C17BFCB97ECA}" type="presOf" srcId="{00F3DA0D-5AB7-46F7-B4BF-134DA503EC4B}" destId="{E3A1CDDD-2A1F-4ACE-8A95-102AC5399535}" srcOrd="0" destOrd="0" presId="urn:microsoft.com/office/officeart/2018/2/layout/IconCircleList"/>
    <dgm:cxn modelId="{3D02154B-581F-4343-8698-E6C4AA3859E7}" type="presOf" srcId="{A82A8A62-0764-4FB4-B66C-9B61830F0CD1}" destId="{C6DD2F79-974D-4645-8468-1B9730ECAC46}" srcOrd="0" destOrd="0" presId="urn:microsoft.com/office/officeart/2018/2/layout/IconCircleList"/>
    <dgm:cxn modelId="{06E5DC51-B66E-416D-B49C-767B8574C8F1}" type="presOf" srcId="{2A390AFE-D459-4513-BB69-363C6A4068DB}" destId="{01258D08-D885-47C0-8E24-356BCB4561FB}" srcOrd="0" destOrd="0" presId="urn:microsoft.com/office/officeart/2018/2/layout/IconCircleList"/>
    <dgm:cxn modelId="{B6B4606D-B6ED-4F41-B11C-4091A2C5702C}" srcId="{A2A2F751-A61B-448E-B50F-84988C74442D}" destId="{6EA99736-6399-4019-938A-EF1C68A8E355}" srcOrd="1" destOrd="0" parTransId="{79DF059E-64E2-4ED2-9B2D-0DFF80EA54B3}" sibTransId="{D3F924D6-0451-4217-9E8B-C6FD7370D137}"/>
    <dgm:cxn modelId="{A76AE7AC-10C3-4FF8-800A-0122A834B0A3}" type="presOf" srcId="{D3F924D6-0451-4217-9E8B-C6FD7370D137}" destId="{C42F9EA9-18D3-4A63-BF4A-B12EB51D45DE}" srcOrd="0" destOrd="0" presId="urn:microsoft.com/office/officeart/2018/2/layout/IconCircleList"/>
    <dgm:cxn modelId="{BFBF0AAD-B6C0-4CF1-8CB6-70E884962B11}" srcId="{A2A2F751-A61B-448E-B50F-84988C74442D}" destId="{00F3DA0D-5AB7-46F7-B4BF-134DA503EC4B}" srcOrd="2" destOrd="0" parTransId="{3E98E751-D20B-43A7-9EA5-89DDF9538BE9}" sibTransId="{8BB591AC-DC05-401F-B1F4-D33F4F1A63B6}"/>
    <dgm:cxn modelId="{CD15DFB1-C408-467D-AF58-434EE6EBD6B8}" srcId="{A2A2F751-A61B-448E-B50F-84988C74442D}" destId="{2A390AFE-D459-4513-BB69-363C6A4068DB}" srcOrd="0" destOrd="0" parTransId="{89C39F92-1869-452F-8730-B8D18579EA43}" sibTransId="{A82A8A62-0764-4FB4-B66C-9B61830F0CD1}"/>
    <dgm:cxn modelId="{A090B8C2-FEE2-44A4-96B3-CB8D35BE5C73}" type="presOf" srcId="{A2A2F751-A61B-448E-B50F-84988C74442D}" destId="{BB85F14D-52A9-4187-8E05-377FE87B5674}" srcOrd="0" destOrd="0" presId="urn:microsoft.com/office/officeart/2018/2/layout/IconCircleList"/>
    <dgm:cxn modelId="{49C2A121-2829-4324-A3A3-62C9BCDEDA0D}" type="presParOf" srcId="{BB85F14D-52A9-4187-8E05-377FE87B5674}" destId="{97A44163-6C6E-48A0-9570-9A315170E8E8}" srcOrd="0" destOrd="0" presId="urn:microsoft.com/office/officeart/2018/2/layout/IconCircleList"/>
    <dgm:cxn modelId="{3384335A-D2A0-4F7A-B2EF-1CFB3580ABDB}" type="presParOf" srcId="{97A44163-6C6E-48A0-9570-9A315170E8E8}" destId="{F1492599-A0C6-4A84-A42D-63E2688EEB5E}" srcOrd="0" destOrd="0" presId="urn:microsoft.com/office/officeart/2018/2/layout/IconCircleList"/>
    <dgm:cxn modelId="{7049EFED-43AE-4FC0-B412-9DD98E8DA691}" type="presParOf" srcId="{F1492599-A0C6-4A84-A42D-63E2688EEB5E}" destId="{8D14567E-8A21-4FDB-A61B-04F1FC3426A3}" srcOrd="0" destOrd="0" presId="urn:microsoft.com/office/officeart/2018/2/layout/IconCircleList"/>
    <dgm:cxn modelId="{07C98AF3-8E85-4C6E-8A24-4F8949BC44BF}" type="presParOf" srcId="{F1492599-A0C6-4A84-A42D-63E2688EEB5E}" destId="{0B10EEE8-BA78-4D53-B675-3C49B6729821}" srcOrd="1" destOrd="0" presId="urn:microsoft.com/office/officeart/2018/2/layout/IconCircleList"/>
    <dgm:cxn modelId="{2E36ADFE-6DCC-4FEA-8BEF-5F00678A3B68}" type="presParOf" srcId="{F1492599-A0C6-4A84-A42D-63E2688EEB5E}" destId="{C75CCEA4-962F-469D-A9D4-914266F07944}" srcOrd="2" destOrd="0" presId="urn:microsoft.com/office/officeart/2018/2/layout/IconCircleList"/>
    <dgm:cxn modelId="{EE2692F5-0D81-4009-876B-F9489A2A177B}" type="presParOf" srcId="{F1492599-A0C6-4A84-A42D-63E2688EEB5E}" destId="{01258D08-D885-47C0-8E24-356BCB4561FB}" srcOrd="3" destOrd="0" presId="urn:microsoft.com/office/officeart/2018/2/layout/IconCircleList"/>
    <dgm:cxn modelId="{477AF1DF-47E1-4D4C-A83F-2B23433D56CF}" type="presParOf" srcId="{97A44163-6C6E-48A0-9570-9A315170E8E8}" destId="{C6DD2F79-974D-4645-8468-1B9730ECAC46}" srcOrd="1" destOrd="0" presId="urn:microsoft.com/office/officeart/2018/2/layout/IconCircleList"/>
    <dgm:cxn modelId="{E9153DCA-0651-4A38-AA95-9BF712BF3AA6}" type="presParOf" srcId="{97A44163-6C6E-48A0-9570-9A315170E8E8}" destId="{50C9BF84-B454-4E01-826E-DC367E19FE83}" srcOrd="2" destOrd="0" presId="urn:microsoft.com/office/officeart/2018/2/layout/IconCircleList"/>
    <dgm:cxn modelId="{A69EA87C-A6AA-46B1-B55A-C281821273F4}" type="presParOf" srcId="{50C9BF84-B454-4E01-826E-DC367E19FE83}" destId="{378A4671-2904-4A75-9E4E-AC16C9F19C38}" srcOrd="0" destOrd="0" presId="urn:microsoft.com/office/officeart/2018/2/layout/IconCircleList"/>
    <dgm:cxn modelId="{149EE758-5E85-4A25-876F-AC5DDB9277F0}" type="presParOf" srcId="{50C9BF84-B454-4E01-826E-DC367E19FE83}" destId="{5D8C0A10-A0F9-4CBA-9DCE-3DDA21AE559B}" srcOrd="1" destOrd="0" presId="urn:microsoft.com/office/officeart/2018/2/layout/IconCircleList"/>
    <dgm:cxn modelId="{3B33CC6E-091A-45A5-8376-4D81E3BF0C9E}" type="presParOf" srcId="{50C9BF84-B454-4E01-826E-DC367E19FE83}" destId="{2AA00F2A-B642-4887-8B60-480772A10BAB}" srcOrd="2" destOrd="0" presId="urn:microsoft.com/office/officeart/2018/2/layout/IconCircleList"/>
    <dgm:cxn modelId="{D47B0389-2365-492F-A3AE-5CD6C8BCF677}" type="presParOf" srcId="{50C9BF84-B454-4E01-826E-DC367E19FE83}" destId="{C3F0BAC9-B2BD-4B9A-9D8B-F63094852DE0}" srcOrd="3" destOrd="0" presId="urn:microsoft.com/office/officeart/2018/2/layout/IconCircleList"/>
    <dgm:cxn modelId="{EDBA20C8-D98B-4896-8545-A8BB6E872059}" type="presParOf" srcId="{97A44163-6C6E-48A0-9570-9A315170E8E8}" destId="{C42F9EA9-18D3-4A63-BF4A-B12EB51D45DE}" srcOrd="3" destOrd="0" presId="urn:microsoft.com/office/officeart/2018/2/layout/IconCircleList"/>
    <dgm:cxn modelId="{215C149A-A6E1-4F1E-A2BD-8D85BA18926C}" type="presParOf" srcId="{97A44163-6C6E-48A0-9570-9A315170E8E8}" destId="{5609F780-9F04-469F-8241-7FE7516DC68F}" srcOrd="4" destOrd="0" presId="urn:microsoft.com/office/officeart/2018/2/layout/IconCircleList"/>
    <dgm:cxn modelId="{F89F145D-A3AD-4652-B07B-1966512D19D8}" type="presParOf" srcId="{5609F780-9F04-469F-8241-7FE7516DC68F}" destId="{43F0840C-1F4C-447D-A787-BA15BD129A8E}" srcOrd="0" destOrd="0" presId="urn:microsoft.com/office/officeart/2018/2/layout/IconCircleList"/>
    <dgm:cxn modelId="{7E87B14A-8CB4-4F23-9177-35FB292709FD}" type="presParOf" srcId="{5609F780-9F04-469F-8241-7FE7516DC68F}" destId="{E5B27825-3261-4776-BCB1-3C2E233C1866}" srcOrd="1" destOrd="0" presId="urn:microsoft.com/office/officeart/2018/2/layout/IconCircleList"/>
    <dgm:cxn modelId="{80EFCCD1-724D-445D-8EB1-A5C5C867A286}" type="presParOf" srcId="{5609F780-9F04-469F-8241-7FE7516DC68F}" destId="{011B1A96-D340-4E5E-A267-C327EFDBEE30}" srcOrd="2" destOrd="0" presId="urn:microsoft.com/office/officeart/2018/2/layout/IconCircleList"/>
    <dgm:cxn modelId="{739A8A5E-37CA-4CF4-9083-7B5D253A6C02}" type="presParOf" srcId="{5609F780-9F04-469F-8241-7FE7516DC68F}" destId="{E3A1CDDD-2A1F-4ACE-8A95-102AC539953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A43C79-D21A-49FB-8686-51536253BF5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E1C511E-DE29-411C-B726-38CD0C9116E1}">
      <dgm:prSet/>
      <dgm:spPr/>
      <dgm:t>
        <a:bodyPr/>
        <a:lstStyle/>
        <a:p>
          <a:r>
            <a:rPr lang="en-US" dirty="0"/>
            <a:t>Globally understand the MRI principle and the associated technology</a:t>
          </a:r>
        </a:p>
      </dgm:t>
    </dgm:pt>
    <dgm:pt modelId="{303F35AE-A6EC-43D0-ADC2-23C6ABAC000F}" type="parTrans" cxnId="{32CADC5C-E410-4D88-B44E-4DF09C70A752}">
      <dgm:prSet/>
      <dgm:spPr/>
      <dgm:t>
        <a:bodyPr/>
        <a:lstStyle/>
        <a:p>
          <a:endParaRPr lang="en-US"/>
        </a:p>
      </dgm:t>
    </dgm:pt>
    <dgm:pt modelId="{E249783E-7B4E-40D0-B66C-ECE2777689A8}" type="sibTrans" cxnId="{32CADC5C-E410-4D88-B44E-4DF09C70A752}">
      <dgm:prSet/>
      <dgm:spPr/>
      <dgm:t>
        <a:bodyPr/>
        <a:lstStyle/>
        <a:p>
          <a:endParaRPr lang="en-US"/>
        </a:p>
      </dgm:t>
    </dgm:pt>
    <dgm:pt modelId="{B2D6A393-D586-4518-8506-DAA83A7C567C}">
      <dgm:prSet/>
      <dgm:spPr/>
      <dgm:t>
        <a:bodyPr/>
        <a:lstStyle/>
        <a:p>
          <a:r>
            <a:rPr lang="en-US" dirty="0"/>
            <a:t>Be able to work with medical MR data/imaging</a:t>
          </a:r>
        </a:p>
      </dgm:t>
    </dgm:pt>
    <dgm:pt modelId="{0ED3AC3F-1E12-4C37-AE0E-503AC5A0EBC6}" type="parTrans" cxnId="{2764C10D-0145-4C05-922F-279FAFCDB52A}">
      <dgm:prSet/>
      <dgm:spPr/>
      <dgm:t>
        <a:bodyPr/>
        <a:lstStyle/>
        <a:p>
          <a:endParaRPr lang="en-US"/>
        </a:p>
      </dgm:t>
    </dgm:pt>
    <dgm:pt modelId="{C6597755-F15E-41AA-BACF-9423E52E8094}" type="sibTrans" cxnId="{2764C10D-0145-4C05-922F-279FAFCDB52A}">
      <dgm:prSet/>
      <dgm:spPr/>
      <dgm:t>
        <a:bodyPr/>
        <a:lstStyle/>
        <a:p>
          <a:endParaRPr lang="en-US"/>
        </a:p>
      </dgm:t>
    </dgm:pt>
    <dgm:pt modelId="{FF81ECFC-FB3D-4F2F-B28D-EB3D94CF68F9}" type="pres">
      <dgm:prSet presAssocID="{0CA43C79-D21A-49FB-8686-51536253BF59}" presName="linear" presStyleCnt="0">
        <dgm:presLayoutVars>
          <dgm:animLvl val="lvl"/>
          <dgm:resizeHandles val="exact"/>
        </dgm:presLayoutVars>
      </dgm:prSet>
      <dgm:spPr/>
    </dgm:pt>
    <dgm:pt modelId="{5D1381F0-6122-4174-9023-8EDDBC30336A}" type="pres">
      <dgm:prSet presAssocID="{9E1C511E-DE29-411C-B726-38CD0C9116E1}" presName="parentText" presStyleLbl="node1" presStyleIdx="0" presStyleCnt="2" custLinFactNeighborX="4744" custLinFactNeighborY="-9728">
        <dgm:presLayoutVars>
          <dgm:chMax val="0"/>
          <dgm:bulletEnabled val="1"/>
        </dgm:presLayoutVars>
      </dgm:prSet>
      <dgm:spPr/>
    </dgm:pt>
    <dgm:pt modelId="{E27694BF-3CE1-414C-9D1E-A918D5612B5E}" type="pres">
      <dgm:prSet presAssocID="{E249783E-7B4E-40D0-B66C-ECE2777689A8}" presName="spacer" presStyleCnt="0"/>
      <dgm:spPr/>
    </dgm:pt>
    <dgm:pt modelId="{1EB76499-59F4-4802-B7C6-77C42DC22B22}" type="pres">
      <dgm:prSet presAssocID="{B2D6A393-D586-4518-8506-DAA83A7C567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764C10D-0145-4C05-922F-279FAFCDB52A}" srcId="{0CA43C79-D21A-49FB-8686-51536253BF59}" destId="{B2D6A393-D586-4518-8506-DAA83A7C567C}" srcOrd="1" destOrd="0" parTransId="{0ED3AC3F-1E12-4C37-AE0E-503AC5A0EBC6}" sibTransId="{C6597755-F15E-41AA-BACF-9423E52E8094}"/>
    <dgm:cxn modelId="{32CADC5C-E410-4D88-B44E-4DF09C70A752}" srcId="{0CA43C79-D21A-49FB-8686-51536253BF59}" destId="{9E1C511E-DE29-411C-B726-38CD0C9116E1}" srcOrd="0" destOrd="0" parTransId="{303F35AE-A6EC-43D0-ADC2-23C6ABAC000F}" sibTransId="{E249783E-7B4E-40D0-B66C-ECE2777689A8}"/>
    <dgm:cxn modelId="{DA347174-89D5-49D2-9AB8-7500E7B56050}" type="presOf" srcId="{9E1C511E-DE29-411C-B726-38CD0C9116E1}" destId="{5D1381F0-6122-4174-9023-8EDDBC30336A}" srcOrd="0" destOrd="0" presId="urn:microsoft.com/office/officeart/2005/8/layout/vList2"/>
    <dgm:cxn modelId="{5781BFA5-3210-4C0F-BB9E-24CC3768B49C}" type="presOf" srcId="{0CA43C79-D21A-49FB-8686-51536253BF59}" destId="{FF81ECFC-FB3D-4F2F-B28D-EB3D94CF68F9}" srcOrd="0" destOrd="0" presId="urn:microsoft.com/office/officeart/2005/8/layout/vList2"/>
    <dgm:cxn modelId="{870D14B8-9C06-4E7A-B6AD-852E33CB6363}" type="presOf" srcId="{B2D6A393-D586-4518-8506-DAA83A7C567C}" destId="{1EB76499-59F4-4802-B7C6-77C42DC22B22}" srcOrd="0" destOrd="0" presId="urn:microsoft.com/office/officeart/2005/8/layout/vList2"/>
    <dgm:cxn modelId="{4298398C-273D-481D-B046-4621FD510E35}" type="presParOf" srcId="{FF81ECFC-FB3D-4F2F-B28D-EB3D94CF68F9}" destId="{5D1381F0-6122-4174-9023-8EDDBC30336A}" srcOrd="0" destOrd="0" presId="urn:microsoft.com/office/officeart/2005/8/layout/vList2"/>
    <dgm:cxn modelId="{55932F3F-0EDC-4FEE-A2A7-16B974189F1B}" type="presParOf" srcId="{FF81ECFC-FB3D-4F2F-B28D-EB3D94CF68F9}" destId="{E27694BF-3CE1-414C-9D1E-A918D5612B5E}" srcOrd="1" destOrd="0" presId="urn:microsoft.com/office/officeart/2005/8/layout/vList2"/>
    <dgm:cxn modelId="{A45A2AED-6A63-461D-983D-85E9A5A2EAFB}" type="presParOf" srcId="{FF81ECFC-FB3D-4F2F-B28D-EB3D94CF68F9}" destId="{1EB76499-59F4-4802-B7C6-77C42DC22B2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690333-5E31-49EF-9CCF-C6D9A5DC05C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EF855B-D0A3-4817-98F2-805209EDEC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Overview of MR technology and communication (DICOM)</a:t>
          </a:r>
        </a:p>
      </dgm:t>
    </dgm:pt>
    <dgm:pt modelId="{F570981E-2C6D-42D8-97F2-0677F89A7712}" type="parTrans" cxnId="{5799FF22-AE51-42A0-847E-A4144271D946}">
      <dgm:prSet/>
      <dgm:spPr/>
      <dgm:t>
        <a:bodyPr/>
        <a:lstStyle/>
        <a:p>
          <a:endParaRPr lang="en-US"/>
        </a:p>
      </dgm:t>
    </dgm:pt>
    <dgm:pt modelId="{FF0745B4-D5A5-4F8C-B350-A19939E7BD52}" type="sibTrans" cxnId="{5799FF22-AE51-42A0-847E-A4144271D946}">
      <dgm:prSet/>
      <dgm:spPr/>
      <dgm:t>
        <a:bodyPr/>
        <a:lstStyle/>
        <a:p>
          <a:endParaRPr lang="en-US"/>
        </a:p>
      </dgm:t>
    </dgm:pt>
    <dgm:pt modelId="{A3195640-0689-424C-86E9-5F4BB2BF95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brief introduction to MR physics </a:t>
          </a:r>
        </a:p>
      </dgm:t>
    </dgm:pt>
    <dgm:pt modelId="{64CA3E2A-5A4E-4526-A4AD-BB0B65D0CEA4}" type="parTrans" cxnId="{9FFB7DEA-4911-49EC-99AE-E6AFF96868FB}">
      <dgm:prSet/>
      <dgm:spPr/>
      <dgm:t>
        <a:bodyPr/>
        <a:lstStyle/>
        <a:p>
          <a:endParaRPr lang="en-US"/>
        </a:p>
      </dgm:t>
    </dgm:pt>
    <dgm:pt modelId="{3AA45122-20C7-4A90-9E60-45A46B8BFF38}" type="sibTrans" cxnId="{9FFB7DEA-4911-49EC-99AE-E6AFF96868FB}">
      <dgm:prSet/>
      <dgm:spPr/>
      <dgm:t>
        <a:bodyPr/>
        <a:lstStyle/>
        <a:p>
          <a:endParaRPr lang="en-US"/>
        </a:p>
      </dgm:t>
    </dgm:pt>
    <dgm:pt modelId="{A11C4F50-4285-42C4-96AA-BEF22027C2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Work with real MR data and associated k-Space</a:t>
          </a:r>
        </a:p>
      </dgm:t>
    </dgm:pt>
    <dgm:pt modelId="{6708FD7A-F805-4A39-91C3-55C00EA1AD87}" type="parTrans" cxnId="{1362BB5A-04AF-44DC-86AB-55C4D6DB8639}">
      <dgm:prSet/>
      <dgm:spPr/>
      <dgm:t>
        <a:bodyPr/>
        <a:lstStyle/>
        <a:p>
          <a:endParaRPr lang="en-US"/>
        </a:p>
      </dgm:t>
    </dgm:pt>
    <dgm:pt modelId="{3442A9C5-9B36-4D54-8F2C-213731D118EB}" type="sibTrans" cxnId="{1362BB5A-04AF-44DC-86AB-55C4D6DB8639}">
      <dgm:prSet/>
      <dgm:spPr/>
      <dgm:t>
        <a:bodyPr/>
        <a:lstStyle/>
        <a:p>
          <a:endParaRPr lang="en-US"/>
        </a:p>
      </dgm:t>
    </dgm:pt>
    <dgm:pt modelId="{E111B2C9-EEB7-4EDA-A9A2-7DCAFCE6AFC8}" type="pres">
      <dgm:prSet presAssocID="{9E690333-5E31-49EF-9CCF-C6D9A5DC05C6}" presName="root" presStyleCnt="0">
        <dgm:presLayoutVars>
          <dgm:dir/>
          <dgm:resizeHandles val="exact"/>
        </dgm:presLayoutVars>
      </dgm:prSet>
      <dgm:spPr/>
    </dgm:pt>
    <dgm:pt modelId="{0AEAC7A8-E6A4-4A1A-BF95-6474A546617C}" type="pres">
      <dgm:prSet presAssocID="{21EF855B-D0A3-4817-98F2-805209EDEC32}" presName="compNode" presStyleCnt="0"/>
      <dgm:spPr/>
    </dgm:pt>
    <dgm:pt modelId="{7EAC2E01-D802-45BA-B0BC-908F8F571640}" type="pres">
      <dgm:prSet presAssocID="{21EF855B-D0A3-4817-98F2-805209EDEC32}" presName="bgRect" presStyleLbl="bgShp" presStyleIdx="0" presStyleCnt="3" custLinFactNeighborY="-33105"/>
      <dgm:spPr/>
    </dgm:pt>
    <dgm:pt modelId="{179E261B-C8E0-4BC8-8AA4-B809B7220E04}" type="pres">
      <dgm:prSet presAssocID="{21EF855B-D0A3-4817-98F2-805209EDEC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éthoscope"/>
        </a:ext>
      </dgm:extLst>
    </dgm:pt>
    <dgm:pt modelId="{3337C748-147F-4ECF-8AAD-D193422E66FA}" type="pres">
      <dgm:prSet presAssocID="{21EF855B-D0A3-4817-98F2-805209EDEC32}" presName="spaceRect" presStyleCnt="0"/>
      <dgm:spPr/>
    </dgm:pt>
    <dgm:pt modelId="{0B64EE76-7C1D-4CD3-96E3-705A331446AD}" type="pres">
      <dgm:prSet presAssocID="{21EF855B-D0A3-4817-98F2-805209EDEC32}" presName="parTx" presStyleLbl="revTx" presStyleIdx="0" presStyleCnt="3">
        <dgm:presLayoutVars>
          <dgm:chMax val="0"/>
          <dgm:chPref val="0"/>
        </dgm:presLayoutVars>
      </dgm:prSet>
      <dgm:spPr/>
    </dgm:pt>
    <dgm:pt modelId="{5722129A-F245-4547-B30E-F8D6D6A2A762}" type="pres">
      <dgm:prSet presAssocID="{FF0745B4-D5A5-4F8C-B350-A19939E7BD52}" presName="sibTrans" presStyleCnt="0"/>
      <dgm:spPr/>
    </dgm:pt>
    <dgm:pt modelId="{3C49067B-B6BC-47EE-840F-A50FB5BE7FFA}" type="pres">
      <dgm:prSet presAssocID="{A3195640-0689-424C-86E9-5F4BB2BF95BA}" presName="compNode" presStyleCnt="0"/>
      <dgm:spPr/>
    </dgm:pt>
    <dgm:pt modelId="{364815FA-C6D7-4201-A4C9-091A6DD46077}" type="pres">
      <dgm:prSet presAssocID="{A3195640-0689-424C-86E9-5F4BB2BF95BA}" presName="bgRect" presStyleLbl="bgShp" presStyleIdx="1" presStyleCnt="3"/>
      <dgm:spPr/>
    </dgm:pt>
    <dgm:pt modelId="{52A71E0C-1E5B-4C6D-BC93-B3867AB34478}" type="pres">
      <dgm:prSet presAssocID="{A3195640-0689-424C-86E9-5F4BB2BF9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e"/>
        </a:ext>
      </dgm:extLst>
    </dgm:pt>
    <dgm:pt modelId="{C0F7075F-7829-40BA-8B10-12BC54B6EECE}" type="pres">
      <dgm:prSet presAssocID="{A3195640-0689-424C-86E9-5F4BB2BF95BA}" presName="spaceRect" presStyleCnt="0"/>
      <dgm:spPr/>
    </dgm:pt>
    <dgm:pt modelId="{FEA1FF67-8785-4FEB-8EFE-D527B0A67F6D}" type="pres">
      <dgm:prSet presAssocID="{A3195640-0689-424C-86E9-5F4BB2BF95BA}" presName="parTx" presStyleLbl="revTx" presStyleIdx="1" presStyleCnt="3">
        <dgm:presLayoutVars>
          <dgm:chMax val="0"/>
          <dgm:chPref val="0"/>
        </dgm:presLayoutVars>
      </dgm:prSet>
      <dgm:spPr/>
    </dgm:pt>
    <dgm:pt modelId="{7D9E4419-16F7-4863-818F-65071930B82C}" type="pres">
      <dgm:prSet presAssocID="{3AA45122-20C7-4A90-9E60-45A46B8BFF38}" presName="sibTrans" presStyleCnt="0"/>
      <dgm:spPr/>
    </dgm:pt>
    <dgm:pt modelId="{86172EDA-4AF9-4BAA-8776-B3CBFE536998}" type="pres">
      <dgm:prSet presAssocID="{A11C4F50-4285-42C4-96AA-BEF22027C2F5}" presName="compNode" presStyleCnt="0"/>
      <dgm:spPr/>
    </dgm:pt>
    <dgm:pt modelId="{4B062D3B-59E9-4F60-AB69-9E012EBE3D51}" type="pres">
      <dgm:prSet presAssocID="{A11C4F50-4285-42C4-96AA-BEF22027C2F5}" presName="bgRect" presStyleLbl="bgShp" presStyleIdx="2" presStyleCnt="3"/>
      <dgm:spPr/>
    </dgm:pt>
    <dgm:pt modelId="{31B60591-A252-4946-81AE-35724BE0E84F}" type="pres">
      <dgm:prSet presAssocID="{A11C4F50-4285-42C4-96AA-BEF22027C2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pareil photo"/>
        </a:ext>
      </dgm:extLst>
    </dgm:pt>
    <dgm:pt modelId="{AFA3B864-C6E8-4FEF-BDCC-D4E6A36FAB33}" type="pres">
      <dgm:prSet presAssocID="{A11C4F50-4285-42C4-96AA-BEF22027C2F5}" presName="spaceRect" presStyleCnt="0"/>
      <dgm:spPr/>
    </dgm:pt>
    <dgm:pt modelId="{7FE5993B-9AED-419D-A440-1BE75A25C3A7}" type="pres">
      <dgm:prSet presAssocID="{A11C4F50-4285-42C4-96AA-BEF22027C2F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799FF22-AE51-42A0-847E-A4144271D946}" srcId="{9E690333-5E31-49EF-9CCF-C6D9A5DC05C6}" destId="{21EF855B-D0A3-4817-98F2-805209EDEC32}" srcOrd="0" destOrd="0" parTransId="{F570981E-2C6D-42D8-97F2-0677F89A7712}" sibTransId="{FF0745B4-D5A5-4F8C-B350-A19939E7BD52}"/>
    <dgm:cxn modelId="{D2FCBE37-BA77-4D51-BEB9-072036C3DD05}" type="presOf" srcId="{9E690333-5E31-49EF-9CCF-C6D9A5DC05C6}" destId="{E111B2C9-EEB7-4EDA-A9A2-7DCAFCE6AFC8}" srcOrd="0" destOrd="0" presId="urn:microsoft.com/office/officeart/2018/2/layout/IconVerticalSolidList"/>
    <dgm:cxn modelId="{1362BB5A-04AF-44DC-86AB-55C4D6DB8639}" srcId="{9E690333-5E31-49EF-9CCF-C6D9A5DC05C6}" destId="{A11C4F50-4285-42C4-96AA-BEF22027C2F5}" srcOrd="2" destOrd="0" parTransId="{6708FD7A-F805-4A39-91C3-55C00EA1AD87}" sibTransId="{3442A9C5-9B36-4D54-8F2C-213731D118EB}"/>
    <dgm:cxn modelId="{F2402964-15E6-4E24-9E41-D430F3EF3182}" type="presOf" srcId="{21EF855B-D0A3-4817-98F2-805209EDEC32}" destId="{0B64EE76-7C1D-4CD3-96E3-705A331446AD}" srcOrd="0" destOrd="0" presId="urn:microsoft.com/office/officeart/2018/2/layout/IconVerticalSolidList"/>
    <dgm:cxn modelId="{DDB3ABE1-3C04-4D77-AAD2-25759D4AB040}" type="presOf" srcId="{A3195640-0689-424C-86E9-5F4BB2BF95BA}" destId="{FEA1FF67-8785-4FEB-8EFE-D527B0A67F6D}" srcOrd="0" destOrd="0" presId="urn:microsoft.com/office/officeart/2018/2/layout/IconVerticalSolidList"/>
    <dgm:cxn modelId="{9FFB7DEA-4911-49EC-99AE-E6AFF96868FB}" srcId="{9E690333-5E31-49EF-9CCF-C6D9A5DC05C6}" destId="{A3195640-0689-424C-86E9-5F4BB2BF95BA}" srcOrd="1" destOrd="0" parTransId="{64CA3E2A-5A4E-4526-A4AD-BB0B65D0CEA4}" sibTransId="{3AA45122-20C7-4A90-9E60-45A46B8BFF38}"/>
    <dgm:cxn modelId="{D8D8A8F8-1C4C-4D45-919E-6A84FC68D911}" type="presOf" srcId="{A11C4F50-4285-42C4-96AA-BEF22027C2F5}" destId="{7FE5993B-9AED-419D-A440-1BE75A25C3A7}" srcOrd="0" destOrd="0" presId="urn:microsoft.com/office/officeart/2018/2/layout/IconVerticalSolidList"/>
    <dgm:cxn modelId="{BF2B5051-8D25-4433-930C-D1DA1D01EB1B}" type="presParOf" srcId="{E111B2C9-EEB7-4EDA-A9A2-7DCAFCE6AFC8}" destId="{0AEAC7A8-E6A4-4A1A-BF95-6474A546617C}" srcOrd="0" destOrd="0" presId="urn:microsoft.com/office/officeart/2018/2/layout/IconVerticalSolidList"/>
    <dgm:cxn modelId="{851D2B1F-7488-4FCC-8B14-E50A9A870312}" type="presParOf" srcId="{0AEAC7A8-E6A4-4A1A-BF95-6474A546617C}" destId="{7EAC2E01-D802-45BA-B0BC-908F8F571640}" srcOrd="0" destOrd="0" presId="urn:microsoft.com/office/officeart/2018/2/layout/IconVerticalSolidList"/>
    <dgm:cxn modelId="{DAC2A6AB-BAB1-4E34-A512-F5899ECDC66C}" type="presParOf" srcId="{0AEAC7A8-E6A4-4A1A-BF95-6474A546617C}" destId="{179E261B-C8E0-4BC8-8AA4-B809B7220E04}" srcOrd="1" destOrd="0" presId="urn:microsoft.com/office/officeart/2018/2/layout/IconVerticalSolidList"/>
    <dgm:cxn modelId="{06F1C10E-5A4B-46E0-A616-9B654BC11813}" type="presParOf" srcId="{0AEAC7A8-E6A4-4A1A-BF95-6474A546617C}" destId="{3337C748-147F-4ECF-8AAD-D193422E66FA}" srcOrd="2" destOrd="0" presId="urn:microsoft.com/office/officeart/2018/2/layout/IconVerticalSolidList"/>
    <dgm:cxn modelId="{1ACBD038-68B2-4A93-B91B-38320F50B01A}" type="presParOf" srcId="{0AEAC7A8-E6A4-4A1A-BF95-6474A546617C}" destId="{0B64EE76-7C1D-4CD3-96E3-705A331446AD}" srcOrd="3" destOrd="0" presId="urn:microsoft.com/office/officeart/2018/2/layout/IconVerticalSolidList"/>
    <dgm:cxn modelId="{FE0BCC25-F981-4CC1-9DB9-D03411E1CCBB}" type="presParOf" srcId="{E111B2C9-EEB7-4EDA-A9A2-7DCAFCE6AFC8}" destId="{5722129A-F245-4547-B30E-F8D6D6A2A762}" srcOrd="1" destOrd="0" presId="urn:microsoft.com/office/officeart/2018/2/layout/IconVerticalSolidList"/>
    <dgm:cxn modelId="{B0C4BB00-3C96-44BF-B81E-D2BD994CCD74}" type="presParOf" srcId="{E111B2C9-EEB7-4EDA-A9A2-7DCAFCE6AFC8}" destId="{3C49067B-B6BC-47EE-840F-A50FB5BE7FFA}" srcOrd="2" destOrd="0" presId="urn:microsoft.com/office/officeart/2018/2/layout/IconVerticalSolidList"/>
    <dgm:cxn modelId="{45390976-7B00-46A0-805C-2A17C001CD4B}" type="presParOf" srcId="{3C49067B-B6BC-47EE-840F-A50FB5BE7FFA}" destId="{364815FA-C6D7-4201-A4C9-091A6DD46077}" srcOrd="0" destOrd="0" presId="urn:microsoft.com/office/officeart/2018/2/layout/IconVerticalSolidList"/>
    <dgm:cxn modelId="{D4DCB2EE-CF3D-4AFF-A137-5E8FE12C92D2}" type="presParOf" srcId="{3C49067B-B6BC-47EE-840F-A50FB5BE7FFA}" destId="{52A71E0C-1E5B-4C6D-BC93-B3867AB34478}" srcOrd="1" destOrd="0" presId="urn:microsoft.com/office/officeart/2018/2/layout/IconVerticalSolidList"/>
    <dgm:cxn modelId="{F86FBB47-446E-4E18-B3A2-404ECAAEEC72}" type="presParOf" srcId="{3C49067B-B6BC-47EE-840F-A50FB5BE7FFA}" destId="{C0F7075F-7829-40BA-8B10-12BC54B6EECE}" srcOrd="2" destOrd="0" presId="urn:microsoft.com/office/officeart/2018/2/layout/IconVerticalSolidList"/>
    <dgm:cxn modelId="{C3A8C235-3D45-4127-9F28-BC655945402D}" type="presParOf" srcId="{3C49067B-B6BC-47EE-840F-A50FB5BE7FFA}" destId="{FEA1FF67-8785-4FEB-8EFE-D527B0A67F6D}" srcOrd="3" destOrd="0" presId="urn:microsoft.com/office/officeart/2018/2/layout/IconVerticalSolidList"/>
    <dgm:cxn modelId="{18B31816-4C9F-4AF8-8D34-E7B299B46E34}" type="presParOf" srcId="{E111B2C9-EEB7-4EDA-A9A2-7DCAFCE6AFC8}" destId="{7D9E4419-16F7-4863-818F-65071930B82C}" srcOrd="3" destOrd="0" presId="urn:microsoft.com/office/officeart/2018/2/layout/IconVerticalSolidList"/>
    <dgm:cxn modelId="{692F73E5-CA3E-4AE3-B8CA-DA7D0502DF64}" type="presParOf" srcId="{E111B2C9-EEB7-4EDA-A9A2-7DCAFCE6AFC8}" destId="{86172EDA-4AF9-4BAA-8776-B3CBFE536998}" srcOrd="4" destOrd="0" presId="urn:microsoft.com/office/officeart/2018/2/layout/IconVerticalSolidList"/>
    <dgm:cxn modelId="{349546E5-E139-47A6-A408-3E0E01FEB3E0}" type="presParOf" srcId="{86172EDA-4AF9-4BAA-8776-B3CBFE536998}" destId="{4B062D3B-59E9-4F60-AB69-9E012EBE3D51}" srcOrd="0" destOrd="0" presId="urn:microsoft.com/office/officeart/2018/2/layout/IconVerticalSolidList"/>
    <dgm:cxn modelId="{6F52860F-30C6-474D-BF4F-44271082BA9A}" type="presParOf" srcId="{86172EDA-4AF9-4BAA-8776-B3CBFE536998}" destId="{31B60591-A252-4946-81AE-35724BE0E84F}" srcOrd="1" destOrd="0" presId="urn:microsoft.com/office/officeart/2018/2/layout/IconVerticalSolidList"/>
    <dgm:cxn modelId="{321D2776-D63E-4A57-BA54-A85762267BFF}" type="presParOf" srcId="{86172EDA-4AF9-4BAA-8776-B3CBFE536998}" destId="{AFA3B864-C6E8-4FEF-BDCC-D4E6A36FAB33}" srcOrd="2" destOrd="0" presId="urn:microsoft.com/office/officeart/2018/2/layout/IconVerticalSolidList"/>
    <dgm:cxn modelId="{B8BDC606-6962-4DDD-9016-DB82F07E5F92}" type="presParOf" srcId="{86172EDA-4AF9-4BAA-8776-B3CBFE536998}" destId="{7FE5993B-9AED-419D-A440-1BE75A25C3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4567E-8A21-4FDB-A61B-04F1FC3426A3}">
      <dsp:nvSpPr>
        <dsp:cNvPr id="0" name=""/>
        <dsp:cNvSpPr/>
      </dsp:nvSpPr>
      <dsp:spPr>
        <a:xfrm>
          <a:off x="82613" y="110402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0EEE8-BA78-4D53-B675-3C49B6729821}">
      <dsp:nvSpPr>
        <dsp:cNvPr id="0" name=""/>
        <dsp:cNvSpPr/>
      </dsp:nvSpPr>
      <dsp:spPr>
        <a:xfrm>
          <a:off x="271034" y="129244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58D08-D885-47C0-8E24-356BCB4561FB}">
      <dsp:nvSpPr>
        <dsp:cNvPr id="0" name=""/>
        <dsp:cNvSpPr/>
      </dsp:nvSpPr>
      <dsp:spPr>
        <a:xfrm>
          <a:off x="1172126" y="110402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Generalities in health domain : data format</a:t>
          </a:r>
        </a:p>
      </dsp:txBody>
      <dsp:txXfrm>
        <a:off x="1172126" y="1104026"/>
        <a:ext cx="2114937" cy="897246"/>
      </dsp:txXfrm>
    </dsp:sp>
    <dsp:sp modelId="{378A4671-2904-4A75-9E4E-AC16C9F19C38}">
      <dsp:nvSpPr>
        <dsp:cNvPr id="0" name=""/>
        <dsp:cNvSpPr/>
      </dsp:nvSpPr>
      <dsp:spPr>
        <a:xfrm>
          <a:off x="3972814" y="115475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8C0A10-A0F9-4CBA-9DCE-3DDA21AE559B}">
      <dsp:nvSpPr>
        <dsp:cNvPr id="0" name=""/>
        <dsp:cNvSpPr/>
      </dsp:nvSpPr>
      <dsp:spPr>
        <a:xfrm>
          <a:off x="4170570" y="1343176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F0BAC9-B2BD-4B9A-9D8B-F63094852DE0}">
      <dsp:nvSpPr>
        <dsp:cNvPr id="0" name=""/>
        <dsp:cNvSpPr/>
      </dsp:nvSpPr>
      <dsp:spPr>
        <a:xfrm>
          <a:off x="5006346" y="115475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MRI principle</a:t>
          </a:r>
        </a:p>
      </dsp:txBody>
      <dsp:txXfrm>
        <a:off x="5006346" y="1154756"/>
        <a:ext cx="2114937" cy="897246"/>
      </dsp:txXfrm>
    </dsp:sp>
    <dsp:sp modelId="{43F0840C-1F4C-447D-A787-BA15BD129A8E}">
      <dsp:nvSpPr>
        <dsp:cNvPr id="0" name=""/>
        <dsp:cNvSpPr/>
      </dsp:nvSpPr>
      <dsp:spPr>
        <a:xfrm>
          <a:off x="7228536" y="110402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27825-3261-4776-BCB1-3C2E233C1866}">
      <dsp:nvSpPr>
        <dsp:cNvPr id="0" name=""/>
        <dsp:cNvSpPr/>
      </dsp:nvSpPr>
      <dsp:spPr>
        <a:xfrm>
          <a:off x="7416958" y="129244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1CDDD-2A1F-4ACE-8A95-102AC5399535}">
      <dsp:nvSpPr>
        <dsp:cNvPr id="0" name=""/>
        <dsp:cNvSpPr/>
      </dsp:nvSpPr>
      <dsp:spPr>
        <a:xfrm>
          <a:off x="8318049" y="110402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Preprocess MRI data</a:t>
          </a:r>
        </a:p>
      </dsp:txBody>
      <dsp:txXfrm>
        <a:off x="8318049" y="1104026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381F0-6122-4174-9023-8EDDBC30336A}">
      <dsp:nvSpPr>
        <dsp:cNvPr id="0" name=""/>
        <dsp:cNvSpPr/>
      </dsp:nvSpPr>
      <dsp:spPr>
        <a:xfrm>
          <a:off x="0" y="186774"/>
          <a:ext cx="5480663" cy="2199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Globally understand the MRI principle and the associated technology</a:t>
          </a:r>
        </a:p>
      </dsp:txBody>
      <dsp:txXfrm>
        <a:off x="107376" y="294150"/>
        <a:ext cx="5265911" cy="1984848"/>
      </dsp:txXfrm>
    </dsp:sp>
    <dsp:sp modelId="{1EB76499-59F4-4802-B7C6-77C42DC22B22}">
      <dsp:nvSpPr>
        <dsp:cNvPr id="0" name=""/>
        <dsp:cNvSpPr/>
      </dsp:nvSpPr>
      <dsp:spPr>
        <a:xfrm>
          <a:off x="0" y="2512781"/>
          <a:ext cx="5480663" cy="21996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Be able to work with medical MR data/imaging</a:t>
          </a:r>
        </a:p>
      </dsp:txBody>
      <dsp:txXfrm>
        <a:off x="107376" y="2620157"/>
        <a:ext cx="5265911" cy="1984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C2E01-D802-45BA-B0BC-908F8F571640}">
      <dsp:nvSpPr>
        <dsp:cNvPr id="0" name=""/>
        <dsp:cNvSpPr/>
      </dsp:nvSpPr>
      <dsp:spPr>
        <a:xfrm>
          <a:off x="0" y="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E261B-C8E0-4BC8-8AA4-B809B7220E04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4EE76-7C1D-4CD3-96E3-705A331446AD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Overview of MR technology and communication (DICOM)</a:t>
          </a:r>
        </a:p>
      </dsp:txBody>
      <dsp:txXfrm>
        <a:off x="1435590" y="531"/>
        <a:ext cx="9080009" cy="1242935"/>
      </dsp:txXfrm>
    </dsp:sp>
    <dsp:sp modelId="{364815FA-C6D7-4201-A4C9-091A6DD46077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71E0C-1E5B-4C6D-BC93-B3867AB34478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1FF67-8785-4FEB-8EFE-D527B0A67F6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 brief introduction to MR physics </a:t>
          </a:r>
        </a:p>
      </dsp:txBody>
      <dsp:txXfrm>
        <a:off x="1435590" y="1554201"/>
        <a:ext cx="9080009" cy="1242935"/>
      </dsp:txXfrm>
    </dsp:sp>
    <dsp:sp modelId="{4B062D3B-59E9-4F60-AB69-9E012EBE3D51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B60591-A252-4946-81AE-35724BE0E84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5993B-9AED-419D-A440-1BE75A25C3A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 with real MR data and associated k-Space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37EE1-ED47-F247-88B4-C3F413D916DF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BB255-06E4-B042-BE9B-75F220D69F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021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49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506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278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99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767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506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123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937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307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un vecteur individuel dans Bo, création d’un moment magnétique u = gamma *spin.</a:t>
            </a:r>
          </a:p>
          <a:p>
            <a:r>
              <a:rPr lang="fr-FR" dirty="0"/>
              <a:t>Moment cinétique peut </a:t>
            </a:r>
            <a:r>
              <a:rPr lang="fr-FR" dirty="0" err="1"/>
              <a:t>etre</a:t>
            </a:r>
            <a:r>
              <a:rPr lang="fr-FR" dirty="0"/>
              <a:t> quantifié C = gamma * Bo -&gt; moment magnétique quantifié alors le vecteur peut prendre que certaines directions ( parallèles et antiparallèles à Bo)</a:t>
            </a:r>
          </a:p>
          <a:p>
            <a:r>
              <a:rPr lang="fr-FR" dirty="0"/>
              <a:t>Les vecteurs aimantations microscopiques adoptent un mouvement de précession autour de Bo w= gamma Bo</a:t>
            </a:r>
          </a:p>
          <a:p>
            <a:r>
              <a:rPr lang="fr-FR" dirty="0"/>
              <a:t>Pour une population de vecteur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50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500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287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696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481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239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76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051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649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07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316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168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453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05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050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762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520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A4E5-DD43-40DC-B060-6B4A779F4C0B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426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9003B-D019-4C59-8006-755FDBEE2005}" type="slidenum">
              <a:rPr lang="fr-FR" smtClean="0"/>
              <a:pPr/>
              <a:t>52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8E83F9-C1BF-0B43-B965-D37AA914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A8EC-6526-4C3D-906C-4C6043F1A28C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FD6B6-6F5E-B04F-9F70-7331721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6845" y="6357783"/>
            <a:ext cx="730606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Exemple de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D2554F-175D-8E4D-8B29-13AB79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9CFDF8-0861-064A-9C66-915C0B113072}"/>
              </a:ext>
            </a:extLst>
          </p:cNvPr>
          <p:cNvSpPr/>
          <p:nvPr userDrawn="1"/>
        </p:nvSpPr>
        <p:spPr>
          <a:xfrm>
            <a:off x="166315" y="5381625"/>
            <a:ext cx="1128712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07213D-551E-3941-AD39-2D86771D242E}"/>
              </a:ext>
            </a:extLst>
          </p:cNvPr>
          <p:cNvSpPr/>
          <p:nvPr userDrawn="1"/>
        </p:nvSpPr>
        <p:spPr>
          <a:xfrm>
            <a:off x="3837543" y="0"/>
            <a:ext cx="8354457" cy="6858000"/>
          </a:xfrm>
          <a:prstGeom prst="rect">
            <a:avLst/>
          </a:prstGeom>
          <a:solidFill>
            <a:srgbClr val="0F50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EF04A0F-11B3-164B-90D5-0CCCCDECB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37"/>
          <a:stretch/>
        </p:blipFill>
        <p:spPr>
          <a:xfrm>
            <a:off x="422909" y="4723978"/>
            <a:ext cx="2869990" cy="213402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3735FD9-A863-E14F-883B-043BCEA767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696" y="287405"/>
            <a:ext cx="7390149" cy="3509963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Construire une plateforme d’intelligence artificielle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6BD4CF-1409-5646-893A-DA149C7B3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7207" y="5709794"/>
            <a:ext cx="7390149" cy="9282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CHU Poitiers</a:t>
            </a:r>
          </a:p>
          <a:p>
            <a:r>
              <a:rPr lang="fr-FR" dirty="0"/>
              <a:t>Laboratoire Commun I3M</a:t>
            </a:r>
          </a:p>
          <a:p>
            <a:r>
              <a:rPr lang="fr-FR" dirty="0"/>
              <a:t>DACTIM-MIS, LMA UMR 7348, Université de Poitiers</a:t>
            </a:r>
          </a:p>
        </p:txBody>
      </p:sp>
      <p:pic>
        <p:nvPicPr>
          <p:cNvPr id="14" name="Picture 11" descr="D:\data_carole\DACTIM\Logo\Image1.png">
            <a:extLst>
              <a:ext uri="{FF2B5EF4-FFF2-40B4-BE49-F238E27FC236}">
                <a16:creationId xmlns:a16="http://schemas.microsoft.com/office/drawing/2014/main" id="{D581C4D6-8EF0-436F-8292-9AD2D15501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5" y="112363"/>
            <a:ext cx="831859" cy="7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73964D91-4778-A719-F976-8FA402DE3E07}"/>
              </a:ext>
            </a:extLst>
          </p:cNvPr>
          <p:cNvSpPr txBox="1">
            <a:spLocks/>
          </p:cNvSpPr>
          <p:nvPr userDrawn="1"/>
        </p:nvSpPr>
        <p:spPr>
          <a:xfrm>
            <a:off x="4257207" y="5033614"/>
            <a:ext cx="7390149" cy="47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AccordAlt-Medium" panose="02000000000000000000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Mathieu NAUDIN</a:t>
            </a:r>
          </a:p>
        </p:txBody>
      </p:sp>
    </p:spTree>
    <p:extLst>
      <p:ext uri="{BB962C8B-B14F-4D97-AF65-F5344CB8AC3E}">
        <p14:creationId xmlns:p14="http://schemas.microsoft.com/office/powerpoint/2010/main" val="288405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78127-12A8-EF4C-B186-5205BDC7F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62EBCD-2046-0E44-BFDE-A743FDB92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FF2557E-6454-E548-8D66-6AC287DE7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1626BF-6EC0-F340-8C5B-C662C3F9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2E5CE-D945-4E53-8D84-ECA51494DE7B}" type="datetime1">
              <a:rPr lang="fr-FR" smtClean="0"/>
              <a:t>27/04/2023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DDADFF-F73B-444D-88C6-7508711EB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3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387A74-410F-B94B-9EC5-5EDA84FF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0314C0-5DF6-684B-9A5A-AAC007AAF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A7F7C7-E154-B54C-98AD-DEC1B8ED0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DC1E3A-8E30-BD4C-9323-61A3B4811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FC65-E45D-43D9-963D-A4CC1A84B8A6}" type="datetime1">
              <a:rPr lang="fr-FR" smtClean="0"/>
              <a:t>27/04/2023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49ADA0-5CDE-B24D-850B-7DF4CA48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68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B38D4-93C0-C846-8DD0-72D257FD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B9A895B-F18B-E14C-A193-F30C251D4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40392D-F62D-414B-85B7-7A071BDF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E848-A1BA-4BDE-9AE0-947E3592D043}" type="datetime1">
              <a:rPr lang="fr-FR" smtClean="0"/>
              <a:t>27/04/2023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4EA040-AECE-9A46-A41E-9874FA45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963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C582FF3-6398-1144-8732-905287455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C5528F3-9047-4942-9D91-F3F8B93C3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798F3B-69E9-8F45-9F51-CFDEC9E3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1FA45-61A8-4CD0-8F5B-CC9B3CC445DA}" type="datetime1">
              <a:rPr lang="fr-FR" smtClean="0"/>
              <a:t>27/04/2023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7EACF6-77A8-D34F-BE26-4E33634D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0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8E83F9-C1BF-0B43-B965-D37AA914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66E12-77CA-43E7-8007-FABD6A0FEF3B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FD6B6-6F5E-B04F-9F70-7331721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6845" y="6357783"/>
            <a:ext cx="730606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Exemple de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D2554F-175D-8E4D-8B29-13AB7985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9CFDF8-0861-064A-9C66-915C0B113072}"/>
              </a:ext>
            </a:extLst>
          </p:cNvPr>
          <p:cNvSpPr/>
          <p:nvPr userDrawn="1"/>
        </p:nvSpPr>
        <p:spPr>
          <a:xfrm>
            <a:off x="166315" y="5381625"/>
            <a:ext cx="1128712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07213D-551E-3941-AD39-2D86771D242E}"/>
              </a:ext>
            </a:extLst>
          </p:cNvPr>
          <p:cNvSpPr/>
          <p:nvPr userDrawn="1"/>
        </p:nvSpPr>
        <p:spPr>
          <a:xfrm>
            <a:off x="0" y="0"/>
            <a:ext cx="12192000" cy="5295166"/>
          </a:xfrm>
          <a:prstGeom prst="rect">
            <a:avLst/>
          </a:prstGeom>
          <a:solidFill>
            <a:srgbClr val="0F50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EF04A0F-11B3-164B-90D5-0CCCCDECB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68" r="3937" b="14509"/>
          <a:stretch/>
        </p:blipFill>
        <p:spPr>
          <a:xfrm>
            <a:off x="4661005" y="5321019"/>
            <a:ext cx="2869990" cy="1536981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186BD4CF-1409-5646-893A-DA149C7B3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6" y="3703721"/>
            <a:ext cx="11316321" cy="14194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14" name="Picture 11" descr="D:\data_carole\DACTIM\Logo\Image1.png">
            <a:extLst>
              <a:ext uri="{FF2B5EF4-FFF2-40B4-BE49-F238E27FC236}">
                <a16:creationId xmlns:a16="http://schemas.microsoft.com/office/drawing/2014/main" id="{D581C4D6-8EF0-436F-8292-9AD2D15501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4" y="5738662"/>
            <a:ext cx="831859" cy="7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6E9A5977-A6B4-5FDC-0A7F-464001EC9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6" y="339963"/>
            <a:ext cx="11316321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5F2AB5FD-942D-A704-B1EC-6908887E1CF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4188" y="2878138"/>
            <a:ext cx="11317287" cy="6937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Nom et prénom ou Service</a:t>
            </a:r>
          </a:p>
        </p:txBody>
      </p:sp>
    </p:spTree>
    <p:extLst>
      <p:ext uri="{BB962C8B-B14F-4D97-AF65-F5344CB8AC3E}">
        <p14:creationId xmlns:p14="http://schemas.microsoft.com/office/powerpoint/2010/main" val="198838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4C00E2-7EFA-634B-A76A-02672BDD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3" y="1"/>
            <a:ext cx="11760880" cy="957358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3A3FC8-6B83-D44F-95B7-5230C1A3C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13" y="1313299"/>
            <a:ext cx="11760881" cy="48636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3C945-0E93-484F-909E-961B67C5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6067-999B-4E76-940B-79AC9EE6DAA6}" type="datetime1">
              <a:rPr lang="fr-FR" smtClean="0"/>
              <a:t>27/04/2023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FA6B89-7D09-5242-A6FB-938643C9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  <p:pic>
        <p:nvPicPr>
          <p:cNvPr id="5" name="Google Shape;95;p16">
            <a:extLst>
              <a:ext uri="{FF2B5EF4-FFF2-40B4-BE49-F238E27FC236}">
                <a16:creationId xmlns:a16="http://schemas.microsoft.com/office/drawing/2014/main" id="{8C234C1D-B4D9-2B19-6AC7-81FA046C474C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35000"/>
          </a:blip>
          <a:srcRect l="45951"/>
          <a:stretch/>
        </p:blipFill>
        <p:spPr>
          <a:xfrm flipH="1">
            <a:off x="8870868" y="-208655"/>
            <a:ext cx="3321132" cy="6846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993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4C00E2-7EFA-634B-A76A-02672BDD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3" y="1"/>
            <a:ext cx="11760880" cy="9573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3A3FC8-6B83-D44F-95B7-5230C1A3C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13" y="1313299"/>
            <a:ext cx="11760881" cy="48636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3C945-0E93-484F-909E-961B67C5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6067-999B-4E76-940B-79AC9EE6DAA6}" type="datetime1">
              <a:rPr lang="fr-FR" smtClean="0"/>
              <a:t>27/04/2023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FA6B89-7D09-5242-A6FB-938643C9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  <p:pic>
        <p:nvPicPr>
          <p:cNvPr id="5" name="Google Shape;95;p16">
            <a:extLst>
              <a:ext uri="{FF2B5EF4-FFF2-40B4-BE49-F238E27FC236}">
                <a16:creationId xmlns:a16="http://schemas.microsoft.com/office/drawing/2014/main" id="{8C234C1D-B4D9-2B19-6AC7-81FA046C474C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35000"/>
          </a:blip>
          <a:srcRect l="45951"/>
          <a:stretch/>
        </p:blipFill>
        <p:spPr>
          <a:xfrm flipH="1">
            <a:off x="8870868" y="-208655"/>
            <a:ext cx="3321132" cy="6846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21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6FED3E-D9CD-774E-BAAF-1895F51C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7534D-629C-47B5-8A30-F9686415C736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41C4FA-C23B-2E44-80DE-88D2F50E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6845" y="6357783"/>
            <a:ext cx="7306067" cy="365125"/>
          </a:xfrm>
          <a:prstGeom prst="rect">
            <a:avLst/>
          </a:prstGeom>
        </p:spPr>
        <p:txBody>
          <a:bodyPr/>
          <a:lstStyle/>
          <a:p>
            <a:r>
              <a:rPr lang="fr-FR"/>
              <a:t>Exemple de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A144C9-15C7-9D47-B64D-D74CE0FC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3F1FB-1D0F-CE4B-8C4C-61723B8CC29C}"/>
              </a:ext>
            </a:extLst>
          </p:cNvPr>
          <p:cNvSpPr/>
          <p:nvPr userDrawn="1"/>
        </p:nvSpPr>
        <p:spPr>
          <a:xfrm>
            <a:off x="166315" y="5381625"/>
            <a:ext cx="11287125" cy="147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C61980-D8FB-E245-9F71-180B4BB7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F506E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D2C5B1-BB0C-DF40-8C76-3F545B60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0F506E"/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910C16-CF7F-A10F-2C77-22D55E38D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68" r="3937" b="14509"/>
          <a:stretch/>
        </p:blipFill>
        <p:spPr>
          <a:xfrm>
            <a:off x="5460685" y="6170700"/>
            <a:ext cx="1270629" cy="680467"/>
          </a:xfrm>
          <a:prstGeom prst="rect">
            <a:avLst/>
          </a:prstGeom>
        </p:spPr>
      </p:pic>
      <p:pic>
        <p:nvPicPr>
          <p:cNvPr id="9" name="Google Shape;123;p20">
            <a:extLst>
              <a:ext uri="{FF2B5EF4-FFF2-40B4-BE49-F238E27FC236}">
                <a16:creationId xmlns:a16="http://schemas.microsoft.com/office/drawing/2014/main" id="{C949B632-52F4-5C1E-A432-DB2964A88085}"/>
              </a:ext>
            </a:extLst>
          </p:cNvPr>
          <p:cNvPicPr preferRelativeResize="0"/>
          <p:nvPr userDrawn="1"/>
        </p:nvPicPr>
        <p:blipFill rotWithShape="1">
          <a:blip r:embed="rId3">
            <a:alphaModFix amt="35000"/>
          </a:blip>
          <a:srcRect l="31957" t="13814" r="29"/>
          <a:stretch/>
        </p:blipFill>
        <p:spPr>
          <a:xfrm>
            <a:off x="0" y="0"/>
            <a:ext cx="5293234" cy="3750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276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39909-7C50-6648-83FF-67F35910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55546-EE76-7B4E-8E1C-DF10A82E2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FB3494-1FA5-6743-872D-A52E7E26C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3CE2BE0-A1E8-9840-B73D-143DA4A3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9015D-F5BC-4163-9FEA-430AC16EA735}" type="datetime1">
              <a:rPr lang="fr-FR" smtClean="0"/>
              <a:t>27/04/2023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9EEC8F-CD28-EA47-80D8-A768E7F7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6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6FB8DD-4977-1C44-A3E7-D1FD165F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9A3237-91F3-6448-B6F1-194EE7F4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6D4E12-1470-374F-A367-2702A6C77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456B93-05BE-BD40-A319-3B61EC659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82956E0-E7D7-9A48-8C09-1A18E20E2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73A67AD-21D1-6F48-A5E8-F6EC4DD6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7617-51EF-44D8-A510-9A282228BD2D}" type="datetime1">
              <a:rPr lang="fr-FR" smtClean="0"/>
              <a:t>27/04/2023</a:t>
            </a:fld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81B5B04-3AEF-864E-B8A5-856E8788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86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B4575-295A-024F-992B-2A0CFE18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746A153-3BC9-4B49-8293-01DF1F64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6BC0-2008-4ABA-8FDD-40031F03F8BB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CF8688-454A-B245-B32F-974A03A8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24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53C02BE-5C85-A94F-B23E-71D80D37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435D-80D6-42EC-A6EA-9F1E45779407}" type="datetime1">
              <a:rPr lang="fr-FR" smtClean="0"/>
              <a:t>27/04/2023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11D608-ED96-0C45-97F2-26A79E3F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82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5674FF3-2B4B-8947-96A6-06C2BF59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207026-AF6C-4945-92DB-07C75E63B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F561A7-99D6-6846-BDA3-45B2938EB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75800" y="6357783"/>
            <a:ext cx="832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AccordAlt-Light" panose="02000000000000000000" pitchFamily="2" charset="77"/>
              </a:defRPr>
            </a:lvl1pPr>
          </a:lstStyle>
          <a:p>
            <a:fld id="{AFA26D74-8E1F-4990-84FA-3A58743112EC}" type="datetime1">
              <a:rPr lang="fr-FR" smtClean="0"/>
              <a:t>27/04/2023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D9FA41-2F30-C44F-89FB-B0DE47764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1244" y="6357783"/>
            <a:ext cx="832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AccordAlt-Light" panose="02000000000000000000" pitchFamily="2" charset="77"/>
              </a:defRPr>
            </a:lvl1pPr>
          </a:lstStyle>
          <a:p>
            <a:fld id="{02D56892-F25A-F848-99C4-6EED8B2A9D1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100AEA8-8E84-E143-9863-1FB335B2151E}"/>
              </a:ext>
            </a:extLst>
          </p:cNvPr>
          <p:cNvCxnSpPr>
            <a:cxnSpLocks/>
          </p:cNvCxnSpPr>
          <p:nvPr userDrawn="1"/>
        </p:nvCxnSpPr>
        <p:spPr>
          <a:xfrm>
            <a:off x="838200" y="6186310"/>
            <a:ext cx="10515600" cy="0"/>
          </a:xfrm>
          <a:prstGeom prst="line">
            <a:avLst/>
          </a:prstGeom>
          <a:ln w="9525">
            <a:solidFill>
              <a:srgbClr val="0F5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ADB30B05-CA6A-FA45-9095-71EF9DF23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20" t="-845" r="1020" b="8109"/>
          <a:stretch/>
        </p:blipFill>
        <p:spPr>
          <a:xfrm>
            <a:off x="747888" y="6263066"/>
            <a:ext cx="1151467" cy="5142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50D8B39-C2A3-8A4B-9B57-A043F7725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046" b="96193" l="0" r="85938">
                        <a14:foregroundMark x1="40625" y1="7360" x2="40625" y2="7360"/>
                        <a14:foregroundMark x1="40625" y1="3299" x2="40625" y2="3299"/>
                        <a14:foregroundMark x1="43750" y1="92386" x2="43750" y2="92386"/>
                        <a14:foregroundMark x1="82813" y1="47970" x2="82813" y2="47970"/>
                        <a14:backgroundMark x1="37500" y1="96701" x2="37500" y2="96701"/>
                        <a14:backgroundMark x1="35938" y1="97716" x2="35938" y2="97716"/>
                        <a14:backgroundMark x1="37500" y1="96701" x2="37500" y2="96701"/>
                        <a14:backgroundMark x1="37500" y1="97208" x2="37500" y2="97208"/>
                        <a14:backgroundMark x1="37500" y1="97208" x2="20313" y2="97970"/>
                        <a14:backgroundMark x1="95313" y1="0" x2="85938" y2="3807"/>
                        <a14:backgroundMark x1="0" y1="0" x2="0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7540" y="6303347"/>
            <a:ext cx="76417" cy="473996"/>
          </a:xfrm>
          <a:prstGeom prst="rect">
            <a:avLst/>
          </a:prstGeom>
        </p:spPr>
      </p:pic>
      <p:pic>
        <p:nvPicPr>
          <p:cNvPr id="13" name="Picture 11" descr="D:\data_carole\DACTIM\Logo\Image1.png">
            <a:extLst>
              <a:ext uri="{FF2B5EF4-FFF2-40B4-BE49-F238E27FC236}">
                <a16:creationId xmlns:a16="http://schemas.microsoft.com/office/drawing/2014/main" id="{161DE154-AC74-4B62-81FD-FBDC7F86DE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33" y="6268561"/>
            <a:ext cx="538164" cy="50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50" r:id="rId3"/>
    <p:sldLayoutId id="214748367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ccordAlt-ExtraBold" panose="02000000000000000000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ccordAlt-Medium" panose="02000000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ccordAlt-Medium" panose="02000000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ccordAlt-Medium" panose="02000000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ccordAlt-Medium" panose="02000000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ccordAlt-Medium" panose="020000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3.png"/><Relationship Id="rId7" Type="http://schemas.openxmlformats.org/officeDocument/2006/relationships/image" Target="../media/image14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jpg"/><Relationship Id="rId5" Type="http://schemas.openxmlformats.org/officeDocument/2006/relationships/image" Target="../media/image141.jpeg"/><Relationship Id="rId4" Type="http://schemas.openxmlformats.org/officeDocument/2006/relationships/image" Target="../media/image134.png"/><Relationship Id="rId9" Type="http://schemas.openxmlformats.org/officeDocument/2006/relationships/image" Target="../media/image1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7" Type="http://schemas.openxmlformats.org/officeDocument/2006/relationships/image" Target="../media/image147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32.png"/><Relationship Id="rId4" Type="http://schemas.openxmlformats.org/officeDocument/2006/relationships/image" Target="../media/image14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gif"/><Relationship Id="rId5" Type="http://schemas.openxmlformats.org/officeDocument/2006/relationships/image" Target="../media/image145.png"/><Relationship Id="rId4" Type="http://schemas.openxmlformats.org/officeDocument/2006/relationships/image" Target="../media/image142.jp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microsoft.com/office/2007/relationships/hdphoto" Target="../media/hdphoto3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33.png"/><Relationship Id="rId5" Type="http://schemas.openxmlformats.org/officeDocument/2006/relationships/image" Target="../media/image141.jpeg"/><Relationship Id="rId10" Type="http://schemas.openxmlformats.org/officeDocument/2006/relationships/image" Target="../media/image145.png"/><Relationship Id="rId4" Type="http://schemas.openxmlformats.org/officeDocument/2006/relationships/image" Target="../media/image151.png"/><Relationship Id="rId9" Type="http://schemas.microsoft.com/office/2007/relationships/hdphoto" Target="../media/hdphoto4.wdp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gif"/><Relationship Id="rId2" Type="http://schemas.openxmlformats.org/officeDocument/2006/relationships/image" Target="../media/image16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png"/><Relationship Id="rId5" Type="http://schemas.openxmlformats.org/officeDocument/2006/relationships/image" Target="../media/image163.gif"/><Relationship Id="rId4" Type="http://schemas.openxmlformats.org/officeDocument/2006/relationships/image" Target="../media/image16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gif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gif"/><Relationship Id="rId5" Type="http://schemas.openxmlformats.org/officeDocument/2006/relationships/image" Target="../media/image166.gif"/><Relationship Id="rId4" Type="http://schemas.openxmlformats.org/officeDocument/2006/relationships/image" Target="../media/image165.gi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8.xml"/><Relationship Id="rId7" Type="http://schemas.openxmlformats.org/officeDocument/2006/relationships/diagramLayout" Target="../diagrams/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diagramData" Target="../diagrams/data1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1.xml"/><Relationship Id="rId4" Type="http://schemas.openxmlformats.org/officeDocument/2006/relationships/tags" Target="../tags/tag9.xml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tags" Target="../tags/tag12.xml"/><Relationship Id="rId7" Type="http://schemas.openxmlformats.org/officeDocument/2006/relationships/diagramLayout" Target="../diagrams/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diagramData" Target="../diagrams/data2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2.xml"/><Relationship Id="rId4" Type="http://schemas.openxmlformats.org/officeDocument/2006/relationships/tags" Target="../tags/tag13.xml"/><Relationship Id="rId9" Type="http://schemas.openxmlformats.org/officeDocument/2006/relationships/diagramColors" Target="../diagrams/colors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magnetic-resonance.org/ch/24-14.html" TargetMode="Externa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emf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tags" Target="../tags/tag16.xml"/><Relationship Id="rId7" Type="http://schemas.openxmlformats.org/officeDocument/2006/relationships/diagramLayout" Target="../diagrams/layout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diagramData" Target="../diagrams/data3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3.xml"/><Relationship Id="rId4" Type="http://schemas.openxmlformats.org/officeDocument/2006/relationships/tags" Target="../tags/tag17.xml"/><Relationship Id="rId9" Type="http://schemas.openxmlformats.org/officeDocument/2006/relationships/diagramColors" Target="../diagrams/colors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jpg"/><Relationship Id="rId4" Type="http://schemas.openxmlformats.org/officeDocument/2006/relationships/image" Target="../media/image75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hvXoHU9Cexk?feature=oembed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VYAvxe9X3s0?feature=oembed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4.png"/><Relationship Id="rId4" Type="http://schemas.microsoft.com/office/2007/relationships/hdphoto" Target="../media/hdphoto2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gi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3.gi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AD927CAA-A3D3-93FD-190F-9E8DDEF11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6" y="4282561"/>
            <a:ext cx="11316321" cy="843112"/>
          </a:xfrm>
        </p:spPr>
        <p:txBody>
          <a:bodyPr/>
          <a:lstStyle/>
          <a:p>
            <a:r>
              <a:rPr lang="fr-FR" dirty="0"/>
              <a:t>CHU Poitiers</a:t>
            </a:r>
          </a:p>
          <a:p>
            <a:r>
              <a:rPr lang="fr-FR" dirty="0" err="1"/>
              <a:t>LabCom</a:t>
            </a:r>
            <a:r>
              <a:rPr lang="fr-FR" dirty="0"/>
              <a:t> CNRS I3M</a:t>
            </a:r>
          </a:p>
          <a:p>
            <a:r>
              <a:rPr lang="fr-FR" dirty="0"/>
              <a:t>DACTIM-MIS, Laboratoire Mathématiques et Applications CNRS 7348, Université de Poitiers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FF163E0-6980-8A80-5BA2-395333BFE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6" y="493160"/>
            <a:ext cx="11316321" cy="171238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Let’s begin your MRI journey!</a:t>
            </a:r>
            <a:endParaRPr lang="fr-FR" dirty="0"/>
          </a:p>
        </p:txBody>
      </p:sp>
      <p:sp>
        <p:nvSpPr>
          <p:cNvPr id="4" name="Sous-titre 4">
            <a:extLst>
              <a:ext uri="{FF2B5EF4-FFF2-40B4-BE49-F238E27FC236}">
                <a16:creationId xmlns:a16="http://schemas.microsoft.com/office/drawing/2014/main" id="{A0E37814-186C-1684-2B27-4A3316AD7A86}"/>
              </a:ext>
            </a:extLst>
          </p:cNvPr>
          <p:cNvSpPr txBox="1">
            <a:spLocks/>
          </p:cNvSpPr>
          <p:nvPr/>
        </p:nvSpPr>
        <p:spPr>
          <a:xfrm>
            <a:off x="484816" y="3262018"/>
            <a:ext cx="11316321" cy="1020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AccordAlt-Medium" panose="02000000000000000000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Mathieu NAUDIN</a:t>
            </a:r>
          </a:p>
          <a:p>
            <a:r>
              <a:rPr lang="fr-FR" dirty="0" err="1"/>
              <a:t>Mathieu.naudin@chu-poitiers.fr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7831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E3A9B-071A-43E9-89DF-674B8A66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3BBF2-C8A2-43B6-BC66-42B3F003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14" y="2167847"/>
            <a:ext cx="10725468" cy="4009116"/>
          </a:xfrm>
        </p:spPr>
        <p:txBody>
          <a:bodyPr/>
          <a:lstStyle/>
          <a:p>
            <a:pPr marL="91440" lvl="0" indent="-139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fr-FR" dirty="0"/>
              <a:t>- </a:t>
            </a:r>
            <a:r>
              <a:rPr lang="fr-FR" b="1" dirty="0"/>
              <a:t>Scanner/Sources</a:t>
            </a:r>
            <a:r>
              <a:rPr lang="fr-FR" dirty="0"/>
              <a:t> : A large </a:t>
            </a:r>
            <a:r>
              <a:rPr lang="fr-FR" dirty="0" err="1"/>
              <a:t>number</a:t>
            </a:r>
            <a:r>
              <a:rPr lang="fr-FR" dirty="0"/>
              <a:t> of sources can </a:t>
            </a:r>
            <a:r>
              <a:rPr lang="fr-FR" dirty="0" err="1"/>
              <a:t>generate</a:t>
            </a:r>
            <a:r>
              <a:rPr lang="fr-FR" dirty="0"/>
              <a:t> images.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original or </a:t>
            </a:r>
            <a:r>
              <a:rPr lang="fr-FR" dirty="0" err="1"/>
              <a:t>secondary</a:t>
            </a:r>
            <a:r>
              <a:rPr lang="fr-FR" dirty="0"/>
              <a:t> (captures, documents, AI </a:t>
            </a:r>
            <a:r>
              <a:rPr lang="fr-FR" dirty="0" err="1"/>
              <a:t>results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marL="91440" lvl="0" indent="-139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fr-FR" dirty="0"/>
              <a:t>- </a:t>
            </a:r>
            <a:r>
              <a:rPr lang="fr-FR" b="1" dirty="0" err="1"/>
              <a:t>Users</a:t>
            </a:r>
            <a:r>
              <a:rPr lang="fr-FR" dirty="0"/>
              <a:t> : a large </a:t>
            </a:r>
            <a:r>
              <a:rPr lang="fr-FR" dirty="0" err="1"/>
              <a:t>number</a:t>
            </a:r>
            <a:r>
              <a:rPr lang="fr-FR" dirty="0"/>
              <a:t> of people are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: </a:t>
            </a:r>
            <a:r>
              <a:rPr lang="fr-FR" dirty="0" err="1"/>
              <a:t>radiologists</a:t>
            </a:r>
            <a:r>
              <a:rPr lang="fr-FR" dirty="0"/>
              <a:t>, </a:t>
            </a:r>
            <a:r>
              <a:rPr lang="fr-FR" dirty="0" err="1"/>
              <a:t>technologists</a:t>
            </a:r>
            <a:r>
              <a:rPr lang="fr-FR" dirty="0"/>
              <a:t>, </a:t>
            </a:r>
            <a:r>
              <a:rPr lang="fr-FR" dirty="0" err="1"/>
              <a:t>clinicians</a:t>
            </a:r>
            <a:r>
              <a:rPr lang="fr-FR" dirty="0"/>
              <a:t>, etc.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Google Shape;137;p6">
            <a:extLst>
              <a:ext uri="{FF2B5EF4-FFF2-40B4-BE49-F238E27FC236}">
                <a16:creationId xmlns:a16="http://schemas.microsoft.com/office/drawing/2014/main" id="{D4461697-6426-488C-BF55-8FE51763BA98}"/>
              </a:ext>
            </a:extLst>
          </p:cNvPr>
          <p:cNvSpPr txBox="1"/>
          <p:nvPr/>
        </p:nvSpPr>
        <p:spPr>
          <a:xfrm>
            <a:off x="6722333" y="4975669"/>
            <a:ext cx="344533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0" i="0" u="none" strike="noStrike" cap="none" dirty="0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⇒ </a:t>
            </a:r>
            <a:r>
              <a:rPr lang="fr-FR" sz="2800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Simpliest</a:t>
            </a:r>
            <a:r>
              <a:rPr lang="fr-FR" sz="2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fr-FR" sz="2800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</a:t>
            </a:r>
            <a:r>
              <a:rPr lang="fr-FR" sz="2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! </a:t>
            </a:r>
            <a:endParaRPr sz="2800" dirty="0">
              <a:solidFill>
                <a:schemeClr val="accen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A98117-0382-39B0-EC27-EA8D9933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F40EE-8A65-B944-A1C6-6CA8FA0DB280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B796B6-6CEA-745E-77D6-B10CDE8D6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BFCF0D-3492-AC8D-EA0D-76ED4908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114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2EF716-1805-4448-A47C-EF3FC82A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Main </a:t>
            </a:r>
            <a:r>
              <a:rPr lang="fr-FR" dirty="0" err="1"/>
              <a:t>artifacts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D9E662F-0893-43AB-A564-A438D3D3F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917" y="854075"/>
            <a:ext cx="7484953" cy="514985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F3238E-B58A-46B0-B176-96C2B6FDE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22FE-6AF6-FB43-8A31-0EC5ACDF7568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5B602A-16C1-4F0D-95FF-17F5FF66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B57991-7623-4C4B-964E-ADB98D4B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100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1919050-72BD-4859-9563-C8CEFC1571F1}"/>
              </a:ext>
            </a:extLst>
          </p:cNvPr>
          <p:cNvSpPr txBox="1"/>
          <p:nvPr/>
        </p:nvSpPr>
        <p:spPr>
          <a:xfrm>
            <a:off x="8489020" y="3704489"/>
            <a:ext cx="30206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100" dirty="0">
                <a:latin typeface="Accord Alternate Light" panose="02000000000000000000" pitchFamily="2" charset="0"/>
              </a:rPr>
              <a:t>Donald W. </a:t>
            </a:r>
            <a:r>
              <a:rPr lang="fr-FR" sz="1100" dirty="0" err="1">
                <a:latin typeface="Accord Alternate Light" panose="02000000000000000000" pitchFamily="2" charset="0"/>
              </a:rPr>
              <a:t>McRobbie</a:t>
            </a:r>
            <a:r>
              <a:rPr lang="fr-FR" sz="1100" dirty="0">
                <a:latin typeface="Accord Alternate Light" panose="02000000000000000000" pitchFamily="2" charset="0"/>
              </a:rPr>
              <a:t>, Elizabeth A. Moore, Martin J. Graves, Martin R. Prince - MRI </a:t>
            </a:r>
            <a:r>
              <a:rPr lang="fr-FR" sz="1100" dirty="0" err="1">
                <a:latin typeface="Accord Alternate Light" panose="02000000000000000000" pitchFamily="2" charset="0"/>
              </a:rPr>
              <a:t>from</a:t>
            </a:r>
            <a:r>
              <a:rPr lang="fr-FR" sz="1100" dirty="0">
                <a:latin typeface="Accord Alternate Light" panose="02000000000000000000" pitchFamily="2" charset="0"/>
              </a:rPr>
              <a:t> Picture to Proton (2017, Cambridge </a:t>
            </a:r>
            <a:r>
              <a:rPr lang="fr-FR" sz="1100" dirty="0" err="1">
                <a:latin typeface="Accord Alternate Light" panose="02000000000000000000" pitchFamily="2" charset="0"/>
              </a:rPr>
              <a:t>University</a:t>
            </a:r>
            <a:r>
              <a:rPr lang="fr-FR" sz="1100" dirty="0">
                <a:latin typeface="Accord Alternate Light" panose="02000000000000000000" pitchFamily="2" charset="0"/>
              </a:rPr>
              <a:t> </a:t>
            </a:r>
            <a:r>
              <a:rPr lang="fr-FR" sz="1100" dirty="0" err="1">
                <a:latin typeface="Accord Alternate Light" panose="02000000000000000000" pitchFamily="2" charset="0"/>
              </a:rPr>
              <a:t>Press</a:t>
            </a:r>
            <a:r>
              <a:rPr lang="fr-FR" sz="1100" dirty="0">
                <a:latin typeface="Accord Alternate Light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46968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C9B15-927F-4E76-A9E3-86686934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13" y="94238"/>
            <a:ext cx="11668931" cy="62643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F0E404-D483-4A18-9F91-8646B25CB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14" y="915100"/>
            <a:ext cx="8086886" cy="5148612"/>
          </a:xfrm>
        </p:spPr>
        <p:txBody>
          <a:bodyPr/>
          <a:lstStyle/>
          <a:p>
            <a:r>
              <a:rPr lang="en-US" dirty="0"/>
              <a:t>Especially for MRI data</a:t>
            </a:r>
          </a:p>
          <a:p>
            <a:pPr lvl="1"/>
            <a:r>
              <a:rPr lang="en-US" dirty="0"/>
              <a:t>Noise reduction</a:t>
            </a:r>
          </a:p>
          <a:p>
            <a:pPr lvl="1"/>
            <a:r>
              <a:rPr lang="en-US" dirty="0"/>
              <a:t>Bias field correction (B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Registration : to an atlas, to a reference</a:t>
            </a:r>
          </a:p>
          <a:p>
            <a:pPr lvl="1"/>
            <a:r>
              <a:rPr lang="en-US" dirty="0"/>
              <a:t>Slicing, interpolation</a:t>
            </a:r>
          </a:p>
          <a:p>
            <a:pPr lvl="1"/>
            <a:r>
              <a:rPr lang="en-US" dirty="0"/>
              <a:t>Standardization : Combat, histogram matching…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54EC8C-5AF9-4A59-921A-45974FE9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37C1-3B95-2D4B-BBDB-7AC6999EFE8B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37E80C-7DFC-48A4-B773-54CA3038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Mathieu NAUDIN - 2023 - Le Creusot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5323E7-0ADE-476A-B025-06A83C88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101</a:t>
            </a:fld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063BE73C-54A2-4CE2-B59E-0006E5CEFA7C}"/>
              </a:ext>
            </a:extLst>
          </p:cNvPr>
          <p:cNvGrpSpPr/>
          <p:nvPr/>
        </p:nvGrpSpPr>
        <p:grpSpPr>
          <a:xfrm>
            <a:off x="4638163" y="3748119"/>
            <a:ext cx="2681654" cy="1345224"/>
            <a:chOff x="3721345" y="3846635"/>
            <a:chExt cx="2681654" cy="127928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1FDEEA-1CD7-4D9C-8890-804E083446E7}"/>
                </a:ext>
              </a:extLst>
            </p:cNvPr>
            <p:cNvSpPr/>
            <p:nvPr/>
          </p:nvSpPr>
          <p:spPr>
            <a:xfrm>
              <a:off x="3721345" y="3846635"/>
              <a:ext cx="2681654" cy="12792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5274F812-E07B-40A2-9EDE-4500B6E61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263" t="14927" r="10065" b="4800"/>
            <a:stretch/>
          </p:blipFill>
          <p:spPr>
            <a:xfrm>
              <a:off x="5090747" y="3915979"/>
              <a:ext cx="1235320" cy="1140592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18EA183E-6D8E-4817-95D2-684F23434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989" t="14927" r="59606" b="4800"/>
            <a:stretch/>
          </p:blipFill>
          <p:spPr>
            <a:xfrm>
              <a:off x="3826851" y="3927927"/>
              <a:ext cx="1239715" cy="1155090"/>
            </a:xfrm>
            <a:prstGeom prst="rect">
              <a:avLst/>
            </a:prstGeom>
          </p:spPr>
        </p:pic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22FA670A-BB90-4B97-81BE-D964176086B8}"/>
              </a:ext>
            </a:extLst>
          </p:cNvPr>
          <p:cNvSpPr txBox="1"/>
          <p:nvPr/>
        </p:nvSpPr>
        <p:spPr>
          <a:xfrm>
            <a:off x="4640362" y="5228067"/>
            <a:ext cx="2734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Alt-Bold" panose="02000000000000000000" pitchFamily="50" charset="0"/>
              </a:rPr>
              <a:t>B</a:t>
            </a:r>
            <a:r>
              <a:rPr lang="fr-FR" baseline="-25000" dirty="0">
                <a:latin typeface="AccordAlt-Bold" panose="02000000000000000000" pitchFamily="50" charset="0"/>
              </a:rPr>
              <a:t>0 </a:t>
            </a:r>
            <a:r>
              <a:rPr lang="fr-FR" dirty="0">
                <a:latin typeface="AccordAlt-Bold" panose="02000000000000000000" pitchFamily="50" charset="0"/>
              </a:rPr>
              <a:t>Correction</a:t>
            </a:r>
            <a:endParaRPr lang="fr-FR" baseline="-25000" dirty="0">
              <a:latin typeface="AccordAlt-Bold" panose="02000000000000000000" pitchFamily="50" charset="0"/>
            </a:endParaRPr>
          </a:p>
          <a:p>
            <a:pPr algn="ctr"/>
            <a:r>
              <a:rPr lang="fr-FR" sz="1400" dirty="0" err="1">
                <a:latin typeface="Accord Alternate Light" panose="02000000000000000000" pitchFamily="2" charset="0"/>
              </a:rPr>
              <a:t>SimpleITK</a:t>
            </a:r>
            <a:r>
              <a:rPr lang="fr-FR" sz="1400" dirty="0">
                <a:latin typeface="Accord Alternate Light" panose="02000000000000000000" pitchFamily="2" charset="0"/>
              </a:rPr>
              <a:t>, FSL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2AA9D928-38E8-42ED-950A-8C1AF728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49769" y="3748007"/>
            <a:ext cx="1352183" cy="1343156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B50E41A5-69EC-4011-9E10-A6CEDF4C10C2}"/>
              </a:ext>
            </a:extLst>
          </p:cNvPr>
          <p:cNvSpPr txBox="1"/>
          <p:nvPr/>
        </p:nvSpPr>
        <p:spPr>
          <a:xfrm>
            <a:off x="6958657" y="5222953"/>
            <a:ext cx="2734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Alt-Bold" panose="02000000000000000000" pitchFamily="50" charset="0"/>
              </a:rPr>
              <a:t>Brain extraction</a:t>
            </a:r>
            <a:endParaRPr lang="fr-FR" baseline="-25000" dirty="0">
              <a:latin typeface="AccordAlt-Bold" panose="02000000000000000000" pitchFamily="50" charset="0"/>
            </a:endParaRPr>
          </a:p>
          <a:p>
            <a:pPr algn="ctr"/>
            <a:r>
              <a:rPr lang="fr-FR" sz="1400" dirty="0">
                <a:latin typeface="Accord Alternate Light" panose="02000000000000000000" pitchFamily="2" charset="0"/>
              </a:rPr>
              <a:t>FSL, BSE, ROBEX</a:t>
            </a: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00BC00A-B865-4E24-8540-79933AD9C348}"/>
              </a:ext>
            </a:extLst>
          </p:cNvPr>
          <p:cNvGrpSpPr/>
          <p:nvPr/>
        </p:nvGrpSpPr>
        <p:grpSpPr>
          <a:xfrm>
            <a:off x="2803983" y="3744788"/>
            <a:ext cx="1875942" cy="2062940"/>
            <a:chOff x="7523568" y="3563188"/>
            <a:chExt cx="1875942" cy="20629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AB9D66-B0AA-4B7F-BDB3-E47734496754}"/>
                </a:ext>
              </a:extLst>
            </p:cNvPr>
            <p:cNvSpPr/>
            <p:nvPr/>
          </p:nvSpPr>
          <p:spPr>
            <a:xfrm>
              <a:off x="7805807" y="3571633"/>
              <a:ext cx="1229681" cy="1345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9825C95-54FF-4008-B4F2-218134B4F607}"/>
                </a:ext>
              </a:extLst>
            </p:cNvPr>
            <p:cNvSpPr txBox="1"/>
            <p:nvPr/>
          </p:nvSpPr>
          <p:spPr>
            <a:xfrm>
              <a:off x="7523568" y="5041353"/>
              <a:ext cx="18759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AccordAlt-Bold" panose="02000000000000000000" pitchFamily="50" charset="0"/>
                </a:rPr>
                <a:t>Registration</a:t>
              </a:r>
            </a:p>
            <a:p>
              <a:pPr algn="ctr"/>
              <a:r>
                <a:rPr lang="fr-FR" sz="1400" dirty="0" err="1">
                  <a:latin typeface="Accord Alternate Light" panose="02000000000000000000" pitchFamily="2" charset="0"/>
                </a:rPr>
                <a:t>SimpleITK</a:t>
              </a:r>
              <a:r>
                <a:rPr lang="fr-FR" sz="1400" dirty="0">
                  <a:latin typeface="Accord Alternate Light" panose="02000000000000000000" pitchFamily="2" charset="0"/>
                </a:rPr>
                <a:t>, FSL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2AF54AA-EA5E-411A-A814-24C4D55440AF}"/>
                </a:ext>
              </a:extLst>
            </p:cNvPr>
            <p:cNvSpPr/>
            <p:nvPr/>
          </p:nvSpPr>
          <p:spPr>
            <a:xfrm rot="21221316">
              <a:off x="7740569" y="3563188"/>
              <a:ext cx="1237810" cy="1344853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4CA371D-EA61-4DE8-A4C4-B9008CFDEBB7}"/>
                </a:ext>
              </a:extLst>
            </p:cNvPr>
            <p:cNvSpPr/>
            <p:nvPr/>
          </p:nvSpPr>
          <p:spPr>
            <a:xfrm rot="610740">
              <a:off x="7876717" y="3592002"/>
              <a:ext cx="1237810" cy="1344853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63A38940-A5F7-427D-BD22-8E4A5B9AF40A}"/>
                </a:ext>
              </a:extLst>
            </p:cNvPr>
            <p:cNvSpPr/>
            <p:nvPr/>
          </p:nvSpPr>
          <p:spPr>
            <a:xfrm rot="18818577">
              <a:off x="7968495" y="3843490"/>
              <a:ext cx="529226" cy="565930"/>
            </a:xfrm>
            <a:prstGeom prst="arc">
              <a:avLst/>
            </a:prstGeom>
            <a:ln w="28575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050" name="Picture 2" descr="FSL · GitLab">
            <a:extLst>
              <a:ext uri="{FF2B5EF4-FFF2-40B4-BE49-F238E27FC236}">
                <a16:creationId xmlns:a16="http://schemas.microsoft.com/office/drawing/2014/main" id="{C603802F-1C01-4309-B230-780FEA8A5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590" y="249116"/>
            <a:ext cx="1313396" cy="97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798D2C0-2E9C-4300-A918-20D9F49AF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5693" y="1493158"/>
            <a:ext cx="1182949" cy="10649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0512DEE-EA8C-4D45-B39D-3D180AA27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7935" y="2824741"/>
            <a:ext cx="938463" cy="938463"/>
          </a:xfrm>
          <a:prstGeom prst="rect">
            <a:avLst/>
          </a:prstGeom>
        </p:spPr>
      </p:pic>
      <p:pic>
        <p:nvPicPr>
          <p:cNvPr id="2052" name="Picture 4" descr="start · BrainSuite">
            <a:extLst>
              <a:ext uri="{FF2B5EF4-FFF2-40B4-BE49-F238E27FC236}">
                <a16:creationId xmlns:a16="http://schemas.microsoft.com/office/drawing/2014/main" id="{2DB79E4F-3166-483C-B331-65729F6AC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95"/>
          <a:stretch/>
        </p:blipFill>
        <p:spPr bwMode="auto">
          <a:xfrm>
            <a:off x="10665693" y="3987869"/>
            <a:ext cx="1295482" cy="106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B678101-45AE-435C-B0DD-97F9631F5C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00329" y="5217247"/>
            <a:ext cx="1446334" cy="7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987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D7618-8673-4C00-BA00-A2F6E45E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583BCB-A7D7-46C0-B56F-A4ECCA241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59" y="1047045"/>
            <a:ext cx="11760881" cy="4863664"/>
          </a:xfrm>
        </p:spPr>
        <p:txBody>
          <a:bodyPr/>
          <a:lstStyle/>
          <a:p>
            <a:r>
              <a:rPr lang="en-US" dirty="0" err="1"/>
              <a:t>Biais</a:t>
            </a:r>
            <a:r>
              <a:rPr lang="en-US" dirty="0"/>
              <a:t> field correction :</a:t>
            </a:r>
          </a:p>
          <a:p>
            <a:pPr lvl="1"/>
            <a:r>
              <a:rPr lang="en-US" dirty="0"/>
              <a:t>Reduce B</a:t>
            </a:r>
            <a:r>
              <a:rPr lang="en-US" baseline="-25000" dirty="0"/>
              <a:t>0 </a:t>
            </a:r>
            <a:r>
              <a:rPr lang="en-US" dirty="0"/>
              <a:t>field inhomogeneity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D24BFB-910B-4BC1-9377-4BA92B92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6BEB-EF55-2A43-90CD-97212CEEDA66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CC08E9-DD46-493B-8BD7-0BE9E265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3BF3CF-A195-498F-A710-7A65722A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102</a:t>
            </a:fld>
            <a:endParaRPr lang="fr-FR"/>
          </a:p>
        </p:txBody>
      </p:sp>
      <p:pic>
        <p:nvPicPr>
          <p:cNvPr id="7" name="Picture 2" descr="FSL · GitLab">
            <a:extLst>
              <a:ext uri="{FF2B5EF4-FFF2-40B4-BE49-F238E27FC236}">
                <a16:creationId xmlns:a16="http://schemas.microsoft.com/office/drawing/2014/main" id="{5A4A6DCC-50F5-44EB-9B57-B63ADA112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590" y="249116"/>
            <a:ext cx="1313396" cy="97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D30EEE-77CF-44BA-BBBA-8A199D999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693" y="1493158"/>
            <a:ext cx="1182949" cy="10649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87A6BBE-C849-4FD9-86A0-CDE9BD508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329" y="5217247"/>
            <a:ext cx="1446334" cy="730472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ED8FB3B7-4A9D-4320-8C03-9B632108D1A3}"/>
              </a:ext>
            </a:extLst>
          </p:cNvPr>
          <p:cNvGrpSpPr/>
          <p:nvPr/>
        </p:nvGrpSpPr>
        <p:grpSpPr>
          <a:xfrm>
            <a:off x="6768191" y="249116"/>
            <a:ext cx="2736605" cy="2064723"/>
            <a:chOff x="4638163" y="3748119"/>
            <a:chExt cx="2736605" cy="2064723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F1DFBDE-4C30-4EA2-AFE8-58383B993642}"/>
                </a:ext>
              </a:extLst>
            </p:cNvPr>
            <p:cNvGrpSpPr/>
            <p:nvPr/>
          </p:nvGrpSpPr>
          <p:grpSpPr>
            <a:xfrm>
              <a:off x="4638163" y="3748119"/>
              <a:ext cx="2681654" cy="1345224"/>
              <a:chOff x="3721345" y="3846635"/>
              <a:chExt cx="2681654" cy="127928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CB1F54-8CE7-4D24-8E8E-97ABB4B50AB4}"/>
                  </a:ext>
                </a:extLst>
              </p:cNvPr>
              <p:cNvSpPr/>
              <p:nvPr/>
            </p:nvSpPr>
            <p:spPr>
              <a:xfrm>
                <a:off x="3721345" y="3846635"/>
                <a:ext cx="2681654" cy="127928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F950210E-C9B2-4C8D-BA6D-0A4CB20D58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0263" t="14927" r="10065" b="4800"/>
              <a:stretch/>
            </p:blipFill>
            <p:spPr>
              <a:xfrm>
                <a:off x="5090747" y="3915979"/>
                <a:ext cx="1235320" cy="1140592"/>
              </a:xfrm>
              <a:prstGeom prst="rect">
                <a:avLst/>
              </a:prstGeom>
            </p:spPr>
          </p:pic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CAB90FC9-EBBF-475A-BE3D-9594BAE361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989" t="14927" r="59606" b="4800"/>
              <a:stretch/>
            </p:blipFill>
            <p:spPr>
              <a:xfrm>
                <a:off x="3826851" y="3927927"/>
                <a:ext cx="1239715" cy="1155090"/>
              </a:xfrm>
              <a:prstGeom prst="rect">
                <a:avLst/>
              </a:prstGeom>
            </p:spPr>
          </p:pic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27497E6-07C2-4461-97E5-540051FA0ECB}"/>
                </a:ext>
              </a:extLst>
            </p:cNvPr>
            <p:cNvSpPr txBox="1"/>
            <p:nvPr/>
          </p:nvSpPr>
          <p:spPr>
            <a:xfrm>
              <a:off x="4640362" y="5228067"/>
              <a:ext cx="27344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AccordAlt-Bold" panose="02000000000000000000" pitchFamily="50" charset="0"/>
                </a:rPr>
                <a:t>Correction B</a:t>
              </a:r>
              <a:r>
                <a:rPr lang="fr-FR" baseline="-25000" dirty="0">
                  <a:latin typeface="AccordAlt-Bold" panose="02000000000000000000" pitchFamily="50" charset="0"/>
                </a:rPr>
                <a:t>0</a:t>
              </a:r>
            </a:p>
            <a:p>
              <a:pPr algn="ctr"/>
              <a:r>
                <a:rPr lang="fr-FR" sz="1400" dirty="0" err="1">
                  <a:latin typeface="Accord Alternate Light" panose="02000000000000000000" pitchFamily="2" charset="0"/>
                </a:rPr>
                <a:t>SimpleITK</a:t>
              </a:r>
              <a:r>
                <a:rPr lang="fr-FR" sz="1400" dirty="0">
                  <a:latin typeface="Accord Alternate Light" panose="02000000000000000000" pitchFamily="2" charset="0"/>
                </a:rPr>
                <a:t>, FSL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5F5F880-5787-439D-9405-316EAE03D3D0}"/>
              </a:ext>
            </a:extLst>
          </p:cNvPr>
          <p:cNvGrpSpPr/>
          <p:nvPr/>
        </p:nvGrpSpPr>
        <p:grpSpPr>
          <a:xfrm>
            <a:off x="987560" y="2062185"/>
            <a:ext cx="1401600" cy="3816844"/>
            <a:chOff x="1586523" y="1960585"/>
            <a:chExt cx="1401600" cy="3816844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D39A63CF-3CB8-411A-A746-1D1A04F75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5273"/>
            <a:stretch/>
          </p:blipFill>
          <p:spPr>
            <a:xfrm>
              <a:off x="1586523" y="1960585"/>
              <a:ext cx="1389861" cy="3463635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4DDB45C-86D8-46C3-BA39-786FBD3B139C}"/>
                </a:ext>
              </a:extLst>
            </p:cNvPr>
            <p:cNvSpPr txBox="1"/>
            <p:nvPr/>
          </p:nvSpPr>
          <p:spPr>
            <a:xfrm>
              <a:off x="1609181" y="5408097"/>
              <a:ext cx="1378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AccordAlt-Bold" panose="02000000000000000000" pitchFamily="50" charset="0"/>
                </a:rPr>
                <a:t>Raw image</a:t>
              </a:r>
              <a:endParaRPr lang="fr-FR" sz="1400" dirty="0">
                <a:latin typeface="Accord Alternate Light" panose="02000000000000000000" pitchFamily="2" charset="0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6CE236C-AE2F-4F20-ABE7-75122AB69A5E}"/>
              </a:ext>
            </a:extLst>
          </p:cNvPr>
          <p:cNvGrpSpPr/>
          <p:nvPr/>
        </p:nvGrpSpPr>
        <p:grpSpPr>
          <a:xfrm>
            <a:off x="2631847" y="2062185"/>
            <a:ext cx="1378942" cy="3806564"/>
            <a:chOff x="3006399" y="1960585"/>
            <a:chExt cx="1378942" cy="3806564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3C20F0D7-BE0E-4BCE-98E8-EAE1373DA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511" r="50261"/>
            <a:stretch/>
          </p:blipFill>
          <p:spPr>
            <a:xfrm>
              <a:off x="3018138" y="1960585"/>
              <a:ext cx="1355464" cy="3447512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3C843B4-5130-4EEC-88B9-574896246B4C}"/>
                </a:ext>
              </a:extLst>
            </p:cNvPr>
            <p:cNvSpPr txBox="1"/>
            <p:nvPr/>
          </p:nvSpPr>
          <p:spPr>
            <a:xfrm>
              <a:off x="3006399" y="5397817"/>
              <a:ext cx="1378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ccordAlt-Bold" panose="02000000000000000000" pitchFamily="50" charset="0"/>
                </a:rPr>
                <a:t>B</a:t>
              </a:r>
              <a:r>
                <a:rPr lang="en-US" baseline="-25000" dirty="0">
                  <a:latin typeface="AccordAlt-Bold" panose="02000000000000000000" pitchFamily="50" charset="0"/>
                </a:rPr>
                <a:t>0 field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FA65A99-96D7-4F43-94C7-8111059CE4C2}"/>
              </a:ext>
            </a:extLst>
          </p:cNvPr>
          <p:cNvGrpSpPr/>
          <p:nvPr/>
        </p:nvGrpSpPr>
        <p:grpSpPr>
          <a:xfrm>
            <a:off x="4065743" y="2062185"/>
            <a:ext cx="1753174" cy="3805660"/>
            <a:chOff x="5419532" y="2128689"/>
            <a:chExt cx="1753174" cy="3805660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6D846ED0-7F48-4846-8E95-F1A1D9F1A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522" r="24751"/>
            <a:stretch/>
          </p:blipFill>
          <p:spPr>
            <a:xfrm>
              <a:off x="5601189" y="2128689"/>
              <a:ext cx="1389861" cy="3463635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C390873E-AAB3-4E0F-83C4-B5BA42D8D80B}"/>
                </a:ext>
              </a:extLst>
            </p:cNvPr>
            <p:cNvSpPr txBox="1"/>
            <p:nvPr/>
          </p:nvSpPr>
          <p:spPr>
            <a:xfrm>
              <a:off x="5419532" y="5565017"/>
              <a:ext cx="1753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>
                  <a:latin typeface="AccordAlt-Bold" panose="02000000000000000000" pitchFamily="50" charset="0"/>
                </a:rPr>
                <a:t>Corrected</a:t>
              </a:r>
              <a:r>
                <a:rPr lang="fr-FR" dirty="0">
                  <a:latin typeface="AccordAlt-Bold" panose="02000000000000000000" pitchFamily="50" charset="0"/>
                </a:rPr>
                <a:t> Image</a:t>
              </a:r>
              <a:endParaRPr lang="fr-FR" sz="1400" dirty="0">
                <a:latin typeface="Accord Alternate Light" panose="02000000000000000000" pitchFamily="2" charset="0"/>
              </a:endParaRPr>
            </a:p>
          </p:txBody>
        </p:sp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23A55B07-C9EB-43DD-A1E0-AFF82AA316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1" b="687"/>
          <a:stretch/>
        </p:blipFill>
        <p:spPr>
          <a:xfrm>
            <a:off x="6768191" y="2835424"/>
            <a:ext cx="2681654" cy="266308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2F64C3D5-4ACB-46A3-AFD0-88CC4359F99C}"/>
              </a:ext>
            </a:extLst>
          </p:cNvPr>
          <p:cNvSpPr txBox="1"/>
          <p:nvPr/>
        </p:nvSpPr>
        <p:spPr>
          <a:xfrm>
            <a:off x="7149922" y="5498513"/>
            <a:ext cx="191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ccordAlt-Bold" panose="02000000000000000000" pitchFamily="50" charset="0"/>
              </a:rPr>
              <a:t>“B</a:t>
            </a:r>
            <a:r>
              <a:rPr lang="en-US" baseline="-25000" dirty="0">
                <a:latin typeface="AccordAlt-Bold" panose="02000000000000000000" pitchFamily="50" charset="0"/>
              </a:rPr>
              <a:t>0</a:t>
            </a:r>
            <a:r>
              <a:rPr lang="en-US" dirty="0">
                <a:latin typeface="AccordAlt-Bold" panose="02000000000000000000" pitchFamily="50" charset="0"/>
              </a:rPr>
              <a:t> mapping”</a:t>
            </a:r>
            <a:r>
              <a:rPr lang="fr-FR" sz="1400" dirty="0">
                <a:latin typeface="Accord Alternate Light" panose="02000000000000000000" pitchFamily="2" charset="0"/>
              </a:rPr>
              <a:t> </a:t>
            </a:r>
            <a:endParaRPr lang="en-US" baseline="-25000" dirty="0">
              <a:latin typeface="AccordAlt-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4854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C9B15-927F-4E76-A9E3-86686934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13" y="94238"/>
            <a:ext cx="11668931" cy="62643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54EC8C-5AF9-4A59-921A-45974FE9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1EF01-48A5-FE48-9694-04E7BB0D5B04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37E80C-7DFC-48A4-B773-54CA3038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5323E7-0ADE-476A-B025-06A83C88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103</a:t>
            </a:fld>
            <a:endParaRPr lang="fr-FR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00BC00A-B865-4E24-8540-79933AD9C348}"/>
              </a:ext>
            </a:extLst>
          </p:cNvPr>
          <p:cNvGrpSpPr/>
          <p:nvPr/>
        </p:nvGrpSpPr>
        <p:grpSpPr>
          <a:xfrm>
            <a:off x="7648439" y="249116"/>
            <a:ext cx="1875942" cy="2062940"/>
            <a:chOff x="7523568" y="3563188"/>
            <a:chExt cx="1875942" cy="20629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AB9D66-B0AA-4B7F-BDB3-E47734496754}"/>
                </a:ext>
              </a:extLst>
            </p:cNvPr>
            <p:cNvSpPr/>
            <p:nvPr/>
          </p:nvSpPr>
          <p:spPr>
            <a:xfrm>
              <a:off x="7805807" y="3571633"/>
              <a:ext cx="1229681" cy="1345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9825C95-54FF-4008-B4F2-218134B4F607}"/>
                </a:ext>
              </a:extLst>
            </p:cNvPr>
            <p:cNvSpPr txBox="1"/>
            <p:nvPr/>
          </p:nvSpPr>
          <p:spPr>
            <a:xfrm>
              <a:off x="7523568" y="5041353"/>
              <a:ext cx="18759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AccordAlt-Bold" panose="02000000000000000000" pitchFamily="50" charset="0"/>
                </a:rPr>
                <a:t>Registration</a:t>
              </a:r>
            </a:p>
            <a:p>
              <a:pPr algn="ctr"/>
              <a:r>
                <a:rPr lang="fr-FR" sz="1400" dirty="0" err="1">
                  <a:latin typeface="Accord Alternate Light" panose="02000000000000000000" pitchFamily="2" charset="0"/>
                </a:rPr>
                <a:t>SimpleITK</a:t>
              </a:r>
              <a:r>
                <a:rPr lang="fr-FR" sz="1400" dirty="0">
                  <a:latin typeface="Accord Alternate Light" panose="02000000000000000000" pitchFamily="2" charset="0"/>
                </a:rPr>
                <a:t>, FSL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2AF54AA-EA5E-411A-A814-24C4D55440AF}"/>
                </a:ext>
              </a:extLst>
            </p:cNvPr>
            <p:cNvSpPr/>
            <p:nvPr/>
          </p:nvSpPr>
          <p:spPr>
            <a:xfrm rot="21221316">
              <a:off x="7740569" y="3563188"/>
              <a:ext cx="1237810" cy="1344853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4CA371D-EA61-4DE8-A4C4-B9008CFDEBB7}"/>
                </a:ext>
              </a:extLst>
            </p:cNvPr>
            <p:cNvSpPr/>
            <p:nvPr/>
          </p:nvSpPr>
          <p:spPr>
            <a:xfrm rot="610740">
              <a:off x="7876717" y="3592002"/>
              <a:ext cx="1237810" cy="1344853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63A38940-A5F7-427D-BD22-8E4A5B9AF40A}"/>
                </a:ext>
              </a:extLst>
            </p:cNvPr>
            <p:cNvSpPr/>
            <p:nvPr/>
          </p:nvSpPr>
          <p:spPr>
            <a:xfrm rot="18818577">
              <a:off x="7968495" y="3843490"/>
              <a:ext cx="529226" cy="565930"/>
            </a:xfrm>
            <a:prstGeom prst="arc">
              <a:avLst/>
            </a:prstGeom>
            <a:ln w="28575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050" name="Picture 2" descr="FSL · GitLab">
            <a:extLst>
              <a:ext uri="{FF2B5EF4-FFF2-40B4-BE49-F238E27FC236}">
                <a16:creationId xmlns:a16="http://schemas.microsoft.com/office/drawing/2014/main" id="{C603802F-1C01-4309-B230-780FEA8A5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590" y="249116"/>
            <a:ext cx="1313396" cy="97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798D2C0-2E9C-4300-A918-20D9F49AF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693" y="1493158"/>
            <a:ext cx="1182949" cy="106495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B678101-45AE-435C-B0DD-97F9631F5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329" y="5217247"/>
            <a:ext cx="1446334" cy="730472"/>
          </a:xfrm>
          <a:prstGeom prst="rect">
            <a:avLst/>
          </a:prstGeom>
        </p:spPr>
      </p:pic>
      <p:pic>
        <p:nvPicPr>
          <p:cNvPr id="25" name="Espace réservé du contenu 24">
            <a:extLst>
              <a:ext uri="{FF2B5EF4-FFF2-40B4-BE49-F238E27FC236}">
                <a16:creationId xmlns:a16="http://schemas.microsoft.com/office/drawing/2014/main" id="{F8623855-934A-41AF-AEB9-9B61653C1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294542" y="2585303"/>
            <a:ext cx="6923704" cy="3077202"/>
          </a:xfrm>
          <a:prstGeom prst="rect">
            <a:avLst/>
          </a:prstGeom>
        </p:spPr>
      </p:pic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B11A2BAB-118C-4E07-9F12-935D32AD9929}"/>
              </a:ext>
            </a:extLst>
          </p:cNvPr>
          <p:cNvSpPr txBox="1">
            <a:spLocks/>
          </p:cNvSpPr>
          <p:nvPr/>
        </p:nvSpPr>
        <p:spPr>
          <a:xfrm>
            <a:off x="257014" y="915100"/>
            <a:ext cx="8086886" cy="514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ccordAlt-Light" panose="020000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ccordAlt-Light" panose="020000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ccordAlt-Light" panose="020000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ccordAlt-Light" panose="020000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ccordAlt-Light" panose="020000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Registration :</a:t>
            </a:r>
          </a:p>
          <a:p>
            <a:pPr lvl="1"/>
            <a:r>
              <a:rPr lang="fr-FR" b="0" i="0" u="none" strike="noStrike" dirty="0" err="1">
                <a:effectLst/>
                <a:latin typeface="Söhne"/>
              </a:rPr>
              <a:t>Aligning</a:t>
            </a:r>
            <a:r>
              <a:rPr lang="fr-FR" b="0" i="0" u="none" strike="noStrike" dirty="0">
                <a:effectLst/>
                <a:latin typeface="Söhne"/>
              </a:rPr>
              <a:t> an image to a </a:t>
            </a:r>
            <a:r>
              <a:rPr lang="fr-FR" b="0" i="0" u="none" strike="noStrike" dirty="0" err="1">
                <a:effectLst/>
                <a:latin typeface="Söhne"/>
              </a:rPr>
              <a:t>reference</a:t>
            </a:r>
            <a:r>
              <a:rPr lang="fr-FR" b="0" i="0" u="none" strike="noStrike" dirty="0">
                <a:effectLst/>
                <a:latin typeface="Söhne"/>
              </a:rPr>
              <a:t> image or atlas</a:t>
            </a:r>
          </a:p>
          <a:p>
            <a:pPr lvl="1"/>
            <a:r>
              <a:rPr lang="fr-FR" b="0" i="0" u="none" strike="noStrike" dirty="0">
                <a:effectLst/>
                <a:latin typeface="Söhne"/>
              </a:rPr>
              <a:t>"Non-</a:t>
            </a:r>
            <a:r>
              <a:rPr lang="fr-FR" b="0" i="0" u="none" strike="noStrike" dirty="0" err="1">
                <a:effectLst/>
                <a:latin typeface="Söhne"/>
              </a:rPr>
              <a:t>linear</a:t>
            </a:r>
            <a:r>
              <a:rPr lang="fr-FR" b="0" i="0" u="none" strike="noStrike" dirty="0">
                <a:effectLst/>
                <a:latin typeface="Söhne"/>
              </a:rPr>
              <a:t> registration" vs "</a:t>
            </a:r>
            <a:r>
              <a:rPr lang="fr-FR" b="0" i="0" u="none" strike="noStrike" dirty="0" err="1">
                <a:effectLst/>
                <a:latin typeface="Söhne"/>
              </a:rPr>
              <a:t>linear</a:t>
            </a:r>
            <a:r>
              <a:rPr lang="fr-FR" b="0" i="0" u="none" strike="noStrike" dirty="0">
                <a:effectLst/>
                <a:latin typeface="Söhne"/>
              </a:rPr>
              <a:t> registration"</a:t>
            </a:r>
          </a:p>
        </p:txBody>
      </p:sp>
    </p:spTree>
    <p:extLst>
      <p:ext uri="{BB962C8B-B14F-4D97-AF65-F5344CB8AC3E}">
        <p14:creationId xmlns:p14="http://schemas.microsoft.com/office/powerpoint/2010/main" val="32227656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3686-43B2-41DC-BF8E-E847E5B8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841538-9B6E-453D-9646-2FC90A30A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37" y="997168"/>
            <a:ext cx="11760881" cy="486366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i="0" u="none" strike="noStrike" dirty="0">
                <a:effectLst/>
                <a:latin typeface="Söhne"/>
              </a:rPr>
              <a:t>"Brain Extraction Tool" (BET) or "</a:t>
            </a:r>
            <a:r>
              <a:rPr lang="fr-FR" i="0" u="none" strike="noStrike" dirty="0" err="1">
                <a:effectLst/>
                <a:latin typeface="Söhne"/>
              </a:rPr>
              <a:t>Skull</a:t>
            </a:r>
            <a:r>
              <a:rPr lang="fr-FR" i="0" u="none" strike="noStrike" dirty="0">
                <a:effectLst/>
                <a:latin typeface="Söhne"/>
              </a:rPr>
              <a:t> Stripping"</a:t>
            </a:r>
          </a:p>
          <a:p>
            <a:pPr lvl="1"/>
            <a:r>
              <a:rPr lang="fr-FR" i="0" u="none" strike="noStrike" dirty="0">
                <a:effectLst/>
                <a:latin typeface="Söhne"/>
              </a:rPr>
              <a:t>Removal of all non-</a:t>
            </a:r>
            <a:r>
              <a:rPr lang="fr-FR" i="0" u="none" strike="noStrike" dirty="0" err="1">
                <a:effectLst/>
                <a:latin typeface="Söhne"/>
              </a:rPr>
              <a:t>brain</a:t>
            </a:r>
            <a:r>
              <a:rPr lang="fr-FR" i="0" u="none" strike="noStrike" dirty="0">
                <a:effectLst/>
                <a:latin typeface="Söhne"/>
              </a:rPr>
              <a:t> tissues</a:t>
            </a:r>
          </a:p>
          <a:p>
            <a:pPr lvl="1"/>
            <a:r>
              <a:rPr lang="fr-FR" i="0" u="none" strike="noStrike" dirty="0" err="1">
                <a:effectLst/>
                <a:latin typeface="Söhne"/>
              </a:rPr>
              <a:t>Subcutaneous</a:t>
            </a:r>
            <a:r>
              <a:rPr lang="fr-FR" i="0" u="none" strike="noStrike" dirty="0">
                <a:effectLst/>
                <a:latin typeface="Söhne"/>
              </a:rPr>
              <a:t> fat</a:t>
            </a:r>
          </a:p>
          <a:p>
            <a:pPr lvl="1"/>
            <a:r>
              <a:rPr lang="fr-FR" i="0" u="none" strike="noStrike" dirty="0" err="1">
                <a:effectLst/>
                <a:latin typeface="Söhne"/>
              </a:rPr>
              <a:t>Muscular</a:t>
            </a:r>
            <a:r>
              <a:rPr lang="fr-FR" i="0" u="none" strike="noStrike" dirty="0">
                <a:effectLst/>
                <a:latin typeface="Söhne"/>
              </a:rPr>
              <a:t> tissues</a:t>
            </a:r>
          </a:p>
          <a:p>
            <a:pPr lvl="1"/>
            <a:r>
              <a:rPr lang="fr-FR" i="0" u="none" strike="noStrike" dirty="0" err="1">
                <a:effectLst/>
                <a:latin typeface="Söhne"/>
              </a:rPr>
              <a:t>Cranial</a:t>
            </a:r>
            <a:r>
              <a:rPr lang="fr-FR" i="0" u="none" strike="noStrike" dirty="0">
                <a:effectLst/>
                <a:latin typeface="Söhne"/>
              </a:rPr>
              <a:t> box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E4BAE5-0FEF-491E-BD28-3657A657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ACD5-B0E5-9C4E-A99E-764EA5F6CC06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AE02C7-BDD6-4DC1-96CF-781D02FA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CE1693-B89A-42D4-803F-280C80FB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104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9B8336-FDE2-4EE9-AB6B-6001F72D9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09" y="3209040"/>
            <a:ext cx="2939409" cy="28463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901A119-8AFD-418D-835E-323573EBB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" t="8572" r="-236"/>
          <a:stretch/>
        </p:blipFill>
        <p:spPr>
          <a:xfrm>
            <a:off x="5023948" y="3209040"/>
            <a:ext cx="2254103" cy="28463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BAB216-1DAA-4A4C-BEBB-D95809252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081" y="3209041"/>
            <a:ext cx="2061243" cy="2846320"/>
          </a:xfrm>
          <a:prstGeom prst="rect">
            <a:avLst/>
          </a:prstGeom>
        </p:spPr>
      </p:pic>
      <p:pic>
        <p:nvPicPr>
          <p:cNvPr id="10" name="Picture 2" descr="FSL · GitLab">
            <a:extLst>
              <a:ext uri="{FF2B5EF4-FFF2-40B4-BE49-F238E27FC236}">
                <a16:creationId xmlns:a16="http://schemas.microsoft.com/office/drawing/2014/main" id="{54FAEB8F-46E6-481A-AD5C-68D383C1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590" y="249116"/>
            <a:ext cx="1313396" cy="97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3D6B72-6801-4436-8383-EFE48E2E73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875" l="2344" r="98438">
                        <a14:foregroundMark x1="30469" y1="13281" x2="33594" y2="67188"/>
                        <a14:foregroundMark x1="33594" y1="67188" x2="78843" y2="47305"/>
                        <a14:foregroundMark x1="78786" y1="41446" x2="35156" y2="20313"/>
                        <a14:foregroundMark x1="35156" y1="20313" x2="38281" y2="73438"/>
                        <a14:foregroundMark x1="38281" y1="73438" x2="65625" y2="29688"/>
                        <a14:foregroundMark x1="65625" y1="29688" x2="23438" y2="73438"/>
                        <a14:foregroundMark x1="23438" y1="73438" x2="74219" y2="88281"/>
                        <a14:foregroundMark x1="74219" y1="88281" x2="65625" y2="32813"/>
                        <a14:foregroundMark x1="65625" y1="32813" x2="10156" y2="16406"/>
                        <a14:foregroundMark x1="10156" y1="16406" x2="28906" y2="73438"/>
                        <a14:foregroundMark x1="28906" y1="73438" x2="67969" y2="39844"/>
                        <a14:foregroundMark x1="67969" y1="39844" x2="50781" y2="17188"/>
                        <a14:foregroundMark x1="25000" y1="11719" x2="82813" y2="3906"/>
                        <a14:foregroundMark x1="82813" y1="3906" x2="85625" y2="12624"/>
                        <a14:foregroundMark x1="79194" y1="83348" x2="70313" y2="97656"/>
                        <a14:foregroundMark x1="70313" y1="97656" x2="21094" y2="82813"/>
                        <a14:foregroundMark x1="21094" y1="82813" x2="2344" y2="26563"/>
                        <a14:foregroundMark x1="2344" y1="26563" x2="53125" y2="10156"/>
                        <a14:foregroundMark x1="53125" y1="10156" x2="78125" y2="28125"/>
                        <a14:foregroundMark x1="8594" y1="8594" x2="60156" y2="4688"/>
                        <a14:foregroundMark x1="60156" y1="4688" x2="78612" y2="23520"/>
                        <a14:foregroundMark x1="87393" y1="93083" x2="86719" y2="96094"/>
                        <a14:foregroundMark x1="86719" y1="96094" x2="16406" y2="97656"/>
                        <a14:foregroundMark x1="16406" y1="97656" x2="2344" y2="32813"/>
                        <a14:foregroundMark x1="2344" y1="32813" x2="53125" y2="23438"/>
                        <a14:foregroundMark x1="32031" y1="91406" x2="79237" y2="87830"/>
                        <a14:foregroundMark x1="84943" y1="12631" x2="85156" y2="781"/>
                        <a14:foregroundMark x1="88281" y1="7813" x2="89021" y2="12591"/>
                        <a14:foregroundMark x1="85580" y1="93101" x2="85156" y2="93750"/>
                        <a14:foregroundMark x1="94531" y1="59375" x2="90625" y2="76563"/>
                        <a14:foregroundMark x1="96094" y1="14063" x2="93750" y2="89063"/>
                        <a14:foregroundMark x1="96094" y1="12500" x2="97656" y2="15625"/>
                        <a14:backgroundMark x1="99183" y1="89232" x2="99219" y2="92969"/>
                        <a14:backgroundMark x1="99219" y1="92969" x2="99219" y2="89233"/>
                      </a14:backgroundRemoval>
                    </a14:imgEffect>
                  </a14:imgLayer>
                </a14:imgProps>
              </a:ext>
            </a:extLst>
          </a:blip>
          <a:srcRect l="3042"/>
          <a:stretch/>
        </p:blipFill>
        <p:spPr>
          <a:xfrm>
            <a:off x="10816492" y="2824741"/>
            <a:ext cx="909906" cy="938463"/>
          </a:xfrm>
          <a:prstGeom prst="rect">
            <a:avLst/>
          </a:prstGeom>
        </p:spPr>
      </p:pic>
      <p:pic>
        <p:nvPicPr>
          <p:cNvPr id="12" name="Picture 4" descr="start · BrainSuite">
            <a:extLst>
              <a:ext uri="{FF2B5EF4-FFF2-40B4-BE49-F238E27FC236}">
                <a16:creationId xmlns:a16="http://schemas.microsoft.com/office/drawing/2014/main" id="{10CE7F38-CECF-4AA6-9CD7-F87660143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78" b="79556" l="8889" r="89778">
                        <a14:foregroundMark x1="47377" y1="68481" x2="77333" y2="60444"/>
                        <a14:foregroundMark x1="77333" y1="60444" x2="77929" y2="33634"/>
                        <a14:foregroundMark x1="66483" y1="17691" x2="42222" y2="12000"/>
                        <a14:foregroundMark x1="42222" y1="12000" x2="33778" y2="23111"/>
                        <a14:foregroundMark x1="51118" y1="9669" x2="51874" y2="9565"/>
                        <a14:foregroundMark x1="47111" y1="10222" x2="49177" y2="9937"/>
                        <a14:foregroundMark x1="52045" y1="69748" x2="60945" y2="68777"/>
                        <a14:foregroundMark x1="55514" y1="70542" x2="55229" y2="70612"/>
                        <a14:foregroundMark x1="72444" y1="55111" x2="76781" y2="29406"/>
                        <a14:foregroundMark x1="77242" y1="31105" x2="79111" y2="44889"/>
                        <a14:foregroundMark x1="17851" y1="43832" x2="19620" y2="32400"/>
                        <a14:foregroundMark x1="17691" y1="38784" x2="17244" y2="42292"/>
                        <a14:foregroundMark x1="18315" y1="36719" x2="21051" y2="28815"/>
                        <a14:foregroundMark x1="53391" y1="5861" x2="59573" y2="5358"/>
                        <a14:foregroundMark x1="82230" y1="49468" x2="72859" y2="65086"/>
                        <a14:foregroundMark x1="81879" y1="48176" x2="75972" y2="62317"/>
                        <a14:foregroundMark x1="52889" y1="67111" x2="48854" y2="68882"/>
                        <a14:backgroundMark x1="9778" y1="25778" x2="4000" y2="44889"/>
                        <a14:backgroundMark x1="11111" y1="24444" x2="21778" y2="5778"/>
                        <a14:backgroundMark x1="24889" y1="7111" x2="20889" y2="4444"/>
                        <a14:backgroundMark x1="32000" y1="1778" x2="16444" y2="9333"/>
                        <a14:backgroundMark x1="28889" y1="2667" x2="9778" y2="19556"/>
                        <a14:backgroundMark x1="16444" y1="15111" x2="5778" y2="31556"/>
                        <a14:backgroundMark x1="4444" y1="35111" x2="8889" y2="60000"/>
                        <a14:backgroundMark x1="9333" y1="51111" x2="17778" y2="69333"/>
                        <a14:backgroundMark x1="9778" y1="48444" x2="29778" y2="79556"/>
                        <a14:backgroundMark x1="29778" y1="79556" x2="30667" y2="79556"/>
                        <a14:backgroundMark x1="23556" y1="72889" x2="54667" y2="81333"/>
                        <a14:backgroundMark x1="50222" y1="80444" x2="81778" y2="70667"/>
                        <a14:backgroundMark x1="68444" y1="76000" x2="93778" y2="49778"/>
                        <a14:backgroundMark x1="84889" y1="63111" x2="93333" y2="34222"/>
                        <a14:backgroundMark x1="86667" y1="61333" x2="91556" y2="30222"/>
                        <a14:backgroundMark x1="86222" y1="59556" x2="90222" y2="22222"/>
                        <a14:backgroundMark x1="91556" y1="34222" x2="79556" y2="6222"/>
                        <a14:backgroundMark x1="36000" y1="1778" x2="26667" y2="4889"/>
                        <a14:backgroundMark x1="31111" y1="2222" x2="40000" y2="0"/>
                        <a14:backgroundMark x1="40000" y1="1778" x2="56889" y2="0"/>
                        <a14:backgroundMark x1="62667" y1="1778" x2="80889" y2="9778"/>
                        <a14:backgroundMark x1="68444" y1="4889" x2="89333" y2="21778"/>
                        <a14:backgroundMark x1="84889" y1="16000" x2="94667" y2="52000"/>
                        <a14:backgroundMark x1="94667" y1="52000" x2="95111" y2="52000"/>
                        <a14:backgroundMark x1="36889" y1="2222" x2="32000" y2="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95"/>
          <a:stretch/>
        </p:blipFill>
        <p:spPr bwMode="auto">
          <a:xfrm>
            <a:off x="10665693" y="3987869"/>
            <a:ext cx="1295482" cy="106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FC11869-A2C1-4D9B-B08D-24216B8618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0329" y="5217247"/>
            <a:ext cx="1446334" cy="73047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17B3ED9-FCE1-47DC-BB3B-6ADA458910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8340881" y="249116"/>
            <a:ext cx="1352183" cy="134315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70C6BC3-B9AE-4AE9-B57A-86022043C722}"/>
              </a:ext>
            </a:extLst>
          </p:cNvPr>
          <p:cNvSpPr txBox="1"/>
          <p:nvPr/>
        </p:nvSpPr>
        <p:spPr>
          <a:xfrm>
            <a:off x="7649769" y="1724062"/>
            <a:ext cx="2734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ccordAlt-Bold" panose="02000000000000000000" pitchFamily="50" charset="0"/>
              </a:rPr>
              <a:t>Brain extraction</a:t>
            </a:r>
            <a:endParaRPr lang="fr-FR" baseline="-25000" dirty="0">
              <a:solidFill>
                <a:schemeClr val="bg1"/>
              </a:solidFill>
              <a:latin typeface="AccordAlt-Bold" panose="02000000000000000000" pitchFamily="50" charset="0"/>
            </a:endParaRPr>
          </a:p>
          <a:p>
            <a:pPr algn="ctr"/>
            <a:r>
              <a:rPr lang="fr-FR" sz="1400" dirty="0">
                <a:solidFill>
                  <a:schemeClr val="bg1"/>
                </a:solidFill>
                <a:latin typeface="Accord Alternate Light" panose="02000000000000000000" pitchFamily="2" charset="0"/>
              </a:rPr>
              <a:t>FSL, BSE, ROBEX</a:t>
            </a:r>
          </a:p>
        </p:txBody>
      </p:sp>
    </p:spTree>
    <p:extLst>
      <p:ext uri="{BB962C8B-B14F-4D97-AF65-F5344CB8AC3E}">
        <p14:creationId xmlns:p14="http://schemas.microsoft.com/office/powerpoint/2010/main" val="32895859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DE997-8C8F-4E64-A4FF-D9922088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8FB2E8-E38A-4194-BA89-BF77CE511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18" y="1766871"/>
            <a:ext cx="9965638" cy="29929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Le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souvent</a:t>
            </a:r>
            <a:r>
              <a:rPr lang="en-US" dirty="0"/>
              <a:t> très </a:t>
            </a:r>
            <a:r>
              <a:rPr lang="en-US" dirty="0" err="1"/>
              <a:t>limitant</a:t>
            </a:r>
            <a:r>
              <a:rPr lang="en-US" dirty="0"/>
              <a:t> pour </a:t>
            </a:r>
            <a:r>
              <a:rPr lang="en-US" dirty="0" err="1"/>
              <a:t>l’apprentissage</a:t>
            </a:r>
            <a:endParaRPr lang="en-US" dirty="0"/>
          </a:p>
          <a:p>
            <a:pPr lvl="1"/>
            <a:r>
              <a:rPr lang="en-US" dirty="0"/>
              <a:t>The dataset is most of the time </a:t>
            </a:r>
            <a:r>
              <a:rPr lang="en-US" dirty="0" err="1"/>
              <a:t>limitated</a:t>
            </a:r>
            <a:endParaRPr lang="en-US" dirty="0"/>
          </a:p>
          <a:p>
            <a:pPr lvl="1"/>
            <a:r>
              <a:rPr lang="en-US" dirty="0"/>
              <a:t>Generation of new images from the current dataset (</a:t>
            </a:r>
            <a:r>
              <a:rPr lang="en-US" dirty="0" err="1"/>
              <a:t>roattation</a:t>
            </a:r>
            <a:r>
              <a:rPr lang="en-US" dirty="0"/>
              <a:t>, scaling, morphing, blurring)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TorchIO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Idea of giving to AI or pipeline the closest data from reality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3F9537-1B11-4B20-91BC-3F3AA83C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A1A6-BBBC-7D4B-9482-C4592BDFCFBE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1897FE-EA42-4609-953A-32996A72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F58B53-A3B2-466A-B0EB-FBBE9EB8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105</a:t>
            </a:fld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806EF63-9EF2-4EAD-83D4-E41B68E0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421" y="319327"/>
            <a:ext cx="1676400" cy="16764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938F26F-BE0C-40FF-996D-39CC2045E6E7}"/>
              </a:ext>
            </a:extLst>
          </p:cNvPr>
          <p:cNvSpPr/>
          <p:nvPr/>
        </p:nvSpPr>
        <p:spPr>
          <a:xfrm>
            <a:off x="1002157" y="5695950"/>
            <a:ext cx="10178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ccord Alternate Light" panose="02000000000000000000" pitchFamily="2" charset="0"/>
              </a:rPr>
              <a:t>F. Pérez-García, R. Sparks, and S. </a:t>
            </a:r>
            <a:r>
              <a:rPr lang="en-US" sz="1200" dirty="0" err="1">
                <a:latin typeface="Accord Alternate Light" panose="02000000000000000000" pitchFamily="2" charset="0"/>
              </a:rPr>
              <a:t>Ourselin</a:t>
            </a:r>
            <a:r>
              <a:rPr lang="en-US" sz="1200" dirty="0">
                <a:latin typeface="Accord Alternate Light" panose="02000000000000000000" pitchFamily="2" charset="0"/>
              </a:rPr>
              <a:t>. </a:t>
            </a:r>
            <a:r>
              <a:rPr lang="en-US" sz="1200" dirty="0" err="1">
                <a:latin typeface="Accord Alternate Light" panose="02000000000000000000" pitchFamily="2" charset="0"/>
              </a:rPr>
              <a:t>TorchIO</a:t>
            </a:r>
            <a:r>
              <a:rPr lang="en-US" sz="1200" dirty="0">
                <a:latin typeface="Accord Alternate Light" panose="02000000000000000000" pitchFamily="2" charset="0"/>
              </a:rPr>
              <a:t>: a Python library for efficient loading, preprocessing, augmentation and patch-based sampling of medical images in </a:t>
            </a:r>
            <a:r>
              <a:rPr lang="en-US" sz="1050" dirty="0">
                <a:latin typeface="Accord Alternate Light" panose="02000000000000000000" pitchFamily="2" charset="0"/>
              </a:rPr>
              <a:t>deep</a:t>
            </a:r>
            <a:r>
              <a:rPr lang="en-US" sz="1200" dirty="0">
                <a:latin typeface="Accord Alternate Light" panose="02000000000000000000" pitchFamily="2" charset="0"/>
              </a:rPr>
              <a:t> learning. Computer Methods and Programs in Biomedicine (June 2021), p. 106236. ISSN: 0169-2607.doi:10.1016/j.cmpb.2021.106236.</a:t>
            </a:r>
            <a:endParaRPr lang="fr-FR" sz="1200" dirty="0">
              <a:latin typeface="Accord Alternate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7151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E07D1-C497-4FA3-AD22-156747D6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Expert </a:t>
            </a:r>
            <a:r>
              <a:rPr lang="fr-FR" dirty="0" err="1"/>
              <a:t>libraries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3A31C8-45B7-45A9-BCD0-F3B35DD3D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TorchIO</a:t>
            </a:r>
            <a:endParaRPr lang="fr-FR" dirty="0"/>
          </a:p>
          <a:p>
            <a:r>
              <a:rPr lang="fr-FR" dirty="0"/>
              <a:t>MONAI Framework (</a:t>
            </a:r>
            <a:r>
              <a:rPr lang="fr-FR" dirty="0" err="1"/>
              <a:t>Nvidia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05252F-4DED-4600-9126-DF89CC4E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DC71B-7147-9646-93D1-E52331ADF7EE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419DE8-458D-4C7B-876E-8C99E5D4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2D3A3D-6B8D-4016-B8A1-BB5A100A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106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C31289-4FAE-4979-92DD-0019AF9A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615" y="2958575"/>
            <a:ext cx="4681674" cy="30959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F0D521-1D2B-4DF1-BD2D-7B946B16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889" y="384689"/>
            <a:ext cx="1676400" cy="1676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EB83544-0236-446B-9C37-07EFB3BE4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432" y="466944"/>
            <a:ext cx="3023778" cy="151189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B2AA25D-A345-4EAB-ADE3-CEF4605389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3" b="95351" l="2033" r="97115">
                        <a14:foregroundMark x1="9836" y1="9054" x2="3869" y2="20881"/>
                        <a14:foregroundMark x1="3869" y1="20881" x2="9410" y2="42904"/>
                        <a14:foregroundMark x1="9410" y1="42904" x2="25574" y2="71044"/>
                        <a14:foregroundMark x1="25574" y1="71044" x2="49902" y2="83605"/>
                        <a14:foregroundMark x1="49902" y1="83605" x2="74295" y2="84095"/>
                        <a14:foregroundMark x1="74295" y1="84095" x2="88033" y2="71778"/>
                        <a14:foregroundMark x1="88033" y1="71778" x2="90328" y2="48777"/>
                        <a14:foregroundMark x1="90328" y1="48777" x2="79738" y2="25775"/>
                        <a14:foregroundMark x1="79738" y1="25775" x2="10230" y2="9462"/>
                        <a14:foregroundMark x1="21410" y1="2121" x2="6557" y2="653"/>
                        <a14:foregroundMark x1="6557" y1="653" x2="1180" y2="12561"/>
                        <a14:foregroundMark x1="1180" y1="12561" x2="689" y2="85318"/>
                        <a14:foregroundMark x1="689" y1="85318" x2="51902" y2="99755"/>
                        <a14:foregroundMark x1="51902" y1="99755" x2="73180" y2="99674"/>
                        <a14:foregroundMark x1="73180" y1="99674" x2="87967" y2="99674"/>
                        <a14:foregroundMark x1="87967" y1="99674" x2="89825" y2="99548"/>
                        <a14:foregroundMark x1="97697" y1="93923" x2="99115" y2="35155"/>
                        <a14:foregroundMark x1="99115" y1="35155" x2="98295" y2="15661"/>
                        <a14:foregroundMark x1="98295" y1="15661" x2="93443" y2="734"/>
                        <a14:foregroundMark x1="93443" y1="734" x2="18984" y2="2121"/>
                        <a14:foregroundMark x1="56557" y1="18760" x2="64984" y2="23736"/>
                        <a14:foregroundMark x1="64984" y1="23736" x2="62164" y2="44698"/>
                        <a14:foregroundMark x1="62164" y1="44698" x2="72098" y2="37357"/>
                        <a14:foregroundMark x1="72098" y1="37357" x2="78393" y2="18923"/>
                        <a14:foregroundMark x1="78393" y1="18923" x2="71607" y2="29853"/>
                        <a14:foregroundMark x1="71607" y1="29853" x2="92295" y2="13948"/>
                        <a14:foregroundMark x1="92295" y1="13948" x2="86918" y2="46737"/>
                        <a14:foregroundMark x1="86918" y1="46737" x2="93672" y2="40538"/>
                        <a14:foregroundMark x1="93672" y1="40538" x2="86098" y2="79608"/>
                        <a14:foregroundMark x1="86098" y1="79608" x2="97738" y2="74307"/>
                        <a14:foregroundMark x1="97738" y1="74307" x2="88754" y2="76183"/>
                        <a14:foregroundMark x1="88754" y1="76183" x2="98721" y2="79690"/>
                        <a14:foregroundMark x1="98721" y1="79690" x2="87967" y2="96003"/>
                        <a14:foregroundMark x1="87967" y1="96003" x2="97213" y2="89315"/>
                        <a14:foregroundMark x1="97213" y1="89315" x2="90361" y2="94943"/>
                        <a14:foregroundMark x1="90361" y1="94943" x2="95508" y2="80750"/>
                        <a14:foregroundMark x1="95508" y1="80750" x2="77410" y2="98369"/>
                        <a14:foregroundMark x1="77410" y1="98369" x2="83803" y2="83768"/>
                        <a14:foregroundMark x1="83803" y1="83768" x2="94951" y2="72431"/>
                        <a14:foregroundMark x1="94951" y1="72431" x2="58066" y2="93883"/>
                        <a14:foregroundMark x1="58066" y1="93883" x2="99902" y2="47308"/>
                        <a14:foregroundMark x1="99902" y1="47308" x2="45475" y2="92333"/>
                        <a14:foregroundMark x1="45475" y1="92333" x2="88295" y2="53589"/>
                        <a14:foregroundMark x1="88295" y1="53589" x2="50230" y2="83850"/>
                        <a14:foregroundMark x1="50230" y1="83850" x2="48361" y2="66721"/>
                        <a14:foregroundMark x1="48361" y1="66721" x2="68361" y2="50816"/>
                        <a14:foregroundMark x1="68361" y1="50816" x2="5475" y2="80587"/>
                        <a14:foregroundMark x1="5475" y1="80587" x2="75738" y2="30098"/>
                        <a14:foregroundMark x1="75738" y1="30098" x2="14656" y2="57341"/>
                        <a14:foregroundMark x1="14656" y1="57341" x2="47770" y2="31403"/>
                        <a14:foregroundMark x1="47770" y1="31403" x2="16721" y2="43312"/>
                        <a14:foregroundMark x1="16721" y1="43312" x2="40623" y2="20228"/>
                        <a14:foregroundMark x1="40623" y1="20228" x2="24656" y2="27162"/>
                        <a14:foregroundMark x1="24656" y1="27162" x2="2361" y2="22512"/>
                        <a14:foregroundMark x1="2361" y1="22512" x2="2033" y2="19331"/>
                        <a14:foregroundMark x1="58656" y1="60767" x2="69770" y2="62806"/>
                        <a14:foregroundMark x1="69770" y1="62806" x2="63607" y2="71289"/>
                        <a14:foregroundMark x1="63607" y1="71289" x2="73738" y2="67374"/>
                        <a14:foregroundMark x1="73738" y1="67374" x2="62492" y2="64274"/>
                        <a14:foregroundMark x1="62492" y1="64274" x2="69541" y2="75693"/>
                        <a14:foregroundMark x1="69541" y1="75693" x2="59869" y2="81403"/>
                        <a14:foregroundMark x1="59869" y1="81403" x2="79016" y2="85644"/>
                        <a14:foregroundMark x1="79016" y1="85644" x2="51016" y2="88825"/>
                        <a14:foregroundMark x1="51016" y1="88825" x2="78984" y2="93883"/>
                        <a14:foregroundMark x1="78984" y1="93883" x2="37475" y2="95514"/>
                        <a14:foregroundMark x1="37475" y1="95514" x2="59410" y2="98532"/>
                        <a14:foregroundMark x1="59410" y1="98532" x2="5279" y2="85318"/>
                        <a14:foregroundMark x1="5279" y1="85318" x2="13049" y2="91599"/>
                        <a14:foregroundMark x1="13049" y1="91599" x2="3016" y2="94046"/>
                        <a14:foregroundMark x1="3016" y1="94046" x2="22393" y2="99837"/>
                        <a14:foregroundMark x1="22393" y1="99837" x2="64590" y2="99103"/>
                        <a14:foregroundMark x1="64590" y1="99103" x2="83869" y2="99592"/>
                        <a14:foregroundMark x1="90138" y1="97867" x2="91279" y2="97553"/>
                        <a14:foregroundMark x1="83869" y1="99592" x2="89448" y2="98057"/>
                        <a14:foregroundMark x1="91279" y1="97553" x2="97607" y2="84421"/>
                        <a14:foregroundMark x1="97607" y1="84421" x2="97803" y2="55546"/>
                        <a14:foregroundMark x1="97803" y1="55546" x2="99016" y2="74470"/>
                        <a14:foregroundMark x1="99016" y1="74470" x2="98787" y2="36868"/>
                        <a14:foregroundMark x1="98787" y1="36868" x2="96852" y2="68352"/>
                        <a14:foregroundMark x1="96852" y1="68352" x2="97115" y2="13540"/>
                        <a14:foregroundMark x1="97115" y1="13540" x2="96885" y2="10848"/>
                        <a14:foregroundMark x1="94623" y1="24633" x2="77967" y2="69902"/>
                        <a14:foregroundMark x1="77967" y1="69902" x2="94098" y2="38907"/>
                        <a14:foregroundMark x1="94098" y1="38907" x2="85639" y2="31403"/>
                        <a14:foregroundMark x1="85639" y1="31403" x2="66754" y2="46574"/>
                        <a14:foregroundMark x1="66754" y1="46574" x2="94689" y2="16803"/>
                        <a14:foregroundMark x1="94689" y1="16803" x2="53508" y2="27406"/>
                        <a14:foregroundMark x1="53508" y1="27406" x2="87049" y2="6852"/>
                        <a14:foregroundMark x1="87049" y1="6852" x2="36328" y2="19739"/>
                        <a14:foregroundMark x1="36328" y1="19739" x2="78623" y2="3263"/>
                        <a14:foregroundMark x1="78623" y1="3263" x2="68656" y2="6770"/>
                        <a14:foregroundMark x1="97567" y1="94139" x2="80098" y2="97390"/>
                        <a14:foregroundMark x1="80098" y1="97390" x2="89148" y2="97716"/>
                        <a14:foregroundMark x1="89148" y1="97716" x2="38820" y2="94372"/>
                        <a14:foregroundMark x1="38820" y1="94372" x2="61115" y2="98042"/>
                        <a14:foregroundMark x1="61115" y1="98042" x2="22098" y2="91191"/>
                        <a14:foregroundMark x1="22098" y1="91191" x2="39574" y2="97308"/>
                        <a14:foregroundMark x1="39574" y1="97308" x2="17344" y2="93393"/>
                        <a14:foregroundMark x1="17344" y1="93393" x2="27344" y2="96574"/>
                        <a14:foregroundMark x1="27344" y1="96574" x2="14197" y2="96411"/>
                        <a14:foregroundMark x1="14197" y1="96411" x2="21049" y2="99184"/>
                        <a14:foregroundMark x1="21049" y1="99184" x2="3475" y2="95351"/>
                        <a14:foregroundMark x1="3475" y1="95351" x2="2492" y2="91436"/>
                        <a14:foregroundMark x1="30918" y1="82382" x2="40098" y2="79201"/>
                        <a14:foregroundMark x1="40098" y1="79201" x2="28787" y2="83768"/>
                        <a14:foregroundMark x1="28787" y1="83768" x2="48066" y2="73165"/>
                        <a14:foregroundMark x1="48066" y1="73165" x2="23869" y2="79853"/>
                        <a14:foregroundMark x1="23869" y1="79853" x2="32689" y2="81648"/>
                        <a14:foregroundMark x1="32689" y1="81648" x2="40951" y2="79853"/>
                        <a14:foregroundMark x1="40951" y1="79853" x2="34197" y2="84829"/>
                        <a14:foregroundMark x1="34197" y1="84829" x2="34197" y2="85073"/>
                        <a14:foregroundMark x1="35770" y1="79608" x2="45016" y2="90457"/>
                        <a14:foregroundMark x1="45016" y1="90457" x2="34459" y2="87520"/>
                        <a14:foregroundMark x1="34459" y1="87520" x2="41475" y2="85726"/>
                        <a14:foregroundMark x1="41475" y1="85726" x2="40393" y2="87194"/>
                        <a14:foregroundMark x1="16721" y1="22268" x2="20328" y2="16476"/>
                        <a14:backgroundMark x1="99213" y1="97716" x2="96164" y2="99837"/>
                        <a14:backgroundMark x1="98918" y1="95759" x2="96328" y2="99837"/>
                        <a14:backgroundMark x1="99148" y1="93964" x2="96885" y2="97716"/>
                        <a14:backgroundMark x1="97016" y1="99837" x2="96557" y2="99837"/>
                        <a14:backgroundMark x1="96262" y1="99103" x2="95246" y2="99837"/>
                        <a14:backgroundMark x1="94918" y1="99837" x2="89836" y2="99592"/>
                        <a14:backgroundMark x1="95541" y1="99837" x2="95541" y2="99837"/>
                        <a14:backgroundMark x1="95639" y1="99021" x2="94852" y2="99837"/>
                        <a14:backgroundMark x1="99705" y1="91517" x2="99934" y2="88499"/>
                      </a14:backgroundRemoval>
                    </a14:imgEffect>
                  </a14:imgLayer>
                </a14:imgProps>
              </a:ext>
            </a:extLst>
          </a:blip>
          <a:srcRect l="565" t="910" r="396" b="910"/>
          <a:stretch/>
        </p:blipFill>
        <p:spPr>
          <a:xfrm>
            <a:off x="318248" y="3200624"/>
            <a:ext cx="6850184" cy="27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914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AB1794D-3441-4C1F-B9AD-6A1FE15B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 err="1"/>
              <a:t>Quizz</a:t>
            </a:r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89DD55A-E25D-4596-93AA-F73389FAE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Oh no! Not again 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B3EB1-041A-4E91-B491-642BAF76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DA13-FB85-8F48-ABEA-6C205EF3C454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B33436-4088-4EAB-BE76-23997E75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815540-027B-4459-9726-7552884F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860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D4A2FE4A-9B50-7BB9-EB2A-3D8842FA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– Name the artifacts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2F8A421-5A1C-244B-72F6-99B3C79A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89C59E-F68A-BD73-D69A-2B9C8316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4876-FB87-764E-A55E-A7E9224E79A2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AF852B-A7DB-6219-FEEF-3F3CB1A4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108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26A131-D234-381B-1A51-8C01345C026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F651DF9-9A71-DD0F-8969-0DA1633E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749" y="3154594"/>
            <a:ext cx="3734288" cy="186054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44306A1-4C6A-AEA0-887F-92B587FDAD50}"/>
              </a:ext>
            </a:extLst>
          </p:cNvPr>
          <p:cNvSpPr txBox="1"/>
          <p:nvPr/>
        </p:nvSpPr>
        <p:spPr>
          <a:xfrm>
            <a:off x="2905644" y="5064475"/>
            <a:ext cx="18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ccordAlt-Bold" panose="02000000000000000000" pitchFamily="50" charset="0"/>
              </a:rPr>
              <a:t>Image originale</a:t>
            </a:r>
            <a:endParaRPr lang="fr-FR" sz="1400" dirty="0">
              <a:solidFill>
                <a:schemeClr val="bg1"/>
              </a:solidFill>
              <a:latin typeface="Accord Alternate Light" panose="02000000000000000000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9B83B98-4A66-2467-B72F-8040F6EC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65" y="3158444"/>
            <a:ext cx="3734288" cy="186054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09CDF91-30A5-BCE6-3781-DD9283FF76B5}"/>
              </a:ext>
            </a:extLst>
          </p:cNvPr>
          <p:cNvSpPr txBox="1"/>
          <p:nvPr/>
        </p:nvSpPr>
        <p:spPr>
          <a:xfrm>
            <a:off x="7406138" y="5064475"/>
            <a:ext cx="18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ccordAlt-Bold" panose="02000000000000000000" pitchFamily="50" charset="0"/>
              </a:rPr>
              <a:t>Flou aléatoire</a:t>
            </a:r>
            <a:endParaRPr lang="fr-FR" sz="1400" dirty="0">
              <a:solidFill>
                <a:schemeClr val="bg1"/>
              </a:solidFill>
              <a:latin typeface="Accord Alternate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91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CE3C6D-286F-4F2F-B412-D775F7979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Preprocessing</a:t>
            </a:r>
            <a:r>
              <a:rPr lang="fr-FR" dirty="0"/>
              <a:t> </a:t>
            </a:r>
            <a:r>
              <a:rPr lang="en-US" dirty="0"/>
              <a:t>– Name the artifacts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57A442-E1D6-E538-448D-1D045B00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C6C549-743B-4127-9C7E-7C8CA80D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14F19-8670-DE41-B209-AF6E173944B9}" type="datetime1">
              <a:rPr lang="fr-FR" smtClean="0"/>
              <a:t>27/04/2023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7903C8-8306-4E19-9C92-D41EA60A4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109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76F434-D595-42C4-9A42-1C097E25D1F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FA0C0D-A440-4129-82D7-A794EC00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45" y="1343818"/>
            <a:ext cx="3734288" cy="186054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7BD5ABA-F2A5-45DE-A50A-A70544A89035}"/>
              </a:ext>
            </a:extLst>
          </p:cNvPr>
          <p:cNvSpPr txBox="1"/>
          <p:nvPr/>
        </p:nvSpPr>
        <p:spPr>
          <a:xfrm>
            <a:off x="1895445" y="3253699"/>
            <a:ext cx="36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ccordAlt-Bold" panose="02000000000000000000" pitchFamily="50" charset="0"/>
              </a:rPr>
              <a:t>Pivotement aléatoire</a:t>
            </a:r>
            <a:endParaRPr lang="fr-FR" sz="1400" dirty="0">
              <a:solidFill>
                <a:schemeClr val="bg1"/>
              </a:solidFill>
              <a:latin typeface="Accord Alternate Light" panose="020000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65AF73-E5ED-4096-B4BE-D3B54E46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703" y="1343818"/>
            <a:ext cx="3734288" cy="186054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F77C5E8-B66B-4F37-B354-1AE3D9CFD17F}"/>
              </a:ext>
            </a:extLst>
          </p:cNvPr>
          <p:cNvSpPr txBox="1"/>
          <p:nvPr/>
        </p:nvSpPr>
        <p:spPr>
          <a:xfrm>
            <a:off x="6459823" y="3253699"/>
            <a:ext cx="36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ccordAlt-Bold" panose="02000000000000000000" pitchFamily="50" charset="0"/>
              </a:rPr>
              <a:t>Bruit aléatoire</a:t>
            </a:r>
            <a:endParaRPr lang="fr-FR" sz="1400" dirty="0">
              <a:solidFill>
                <a:schemeClr val="bg1"/>
              </a:solidFill>
              <a:latin typeface="Accord Alternate Light" panose="02000000000000000000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8E2214C-0102-491A-9AE7-FA02AE303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589" y="3894284"/>
            <a:ext cx="3734288" cy="186054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7848F27-FB04-497C-BEBE-4CE0B0C0909F}"/>
              </a:ext>
            </a:extLst>
          </p:cNvPr>
          <p:cNvSpPr txBox="1"/>
          <p:nvPr/>
        </p:nvSpPr>
        <p:spPr>
          <a:xfrm>
            <a:off x="1918893" y="5800855"/>
            <a:ext cx="36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ccordAlt-Bold" panose="02000000000000000000" pitchFamily="50" charset="0"/>
              </a:rPr>
              <a:t>Transformation d’affine aléatoire</a:t>
            </a:r>
            <a:endParaRPr lang="fr-FR" sz="1400" dirty="0">
              <a:solidFill>
                <a:schemeClr val="bg1"/>
              </a:solidFill>
              <a:latin typeface="Accord Alternate Light" panose="020000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ACFC65A-D67D-41A6-B537-325E458E8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702" y="3894283"/>
            <a:ext cx="3734285" cy="186054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0111864-9C2F-434F-83DD-DD46285FACDE}"/>
              </a:ext>
            </a:extLst>
          </p:cNvPr>
          <p:cNvSpPr txBox="1"/>
          <p:nvPr/>
        </p:nvSpPr>
        <p:spPr>
          <a:xfrm>
            <a:off x="6484943" y="5798621"/>
            <a:ext cx="36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ccordAlt-Bold" panose="02000000000000000000" pitchFamily="50" charset="0"/>
              </a:rPr>
              <a:t>Déformation aléatoire</a:t>
            </a:r>
            <a:endParaRPr lang="fr-FR" sz="1400" dirty="0">
              <a:solidFill>
                <a:schemeClr val="bg1"/>
              </a:solidFill>
              <a:latin typeface="Accord Alternate Light" panose="020000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45F3A9A-23E2-4EDC-8D46-71C172450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0148" y="1230434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89477CA-B7BC-41C9-A8A5-58545783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DICOM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E315691-A22C-40CE-B74F-4D1F5314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3031" y="1546261"/>
            <a:ext cx="6598499" cy="402336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the Universal format of </a:t>
            </a:r>
            <a:r>
              <a:rPr lang="fr-FR" dirty="0" err="1"/>
              <a:t>medical</a:t>
            </a:r>
            <a:r>
              <a:rPr lang="fr-FR" dirty="0"/>
              <a:t> </a:t>
            </a:r>
            <a:r>
              <a:rPr lang="fr-FR" dirty="0" err="1"/>
              <a:t>imaging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Old one: 1985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Proposed</a:t>
            </a:r>
            <a:r>
              <a:rPr lang="fr-FR" dirty="0"/>
              <a:t> by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ACR : American </a:t>
            </a:r>
            <a:r>
              <a:rPr lang="fr-FR" dirty="0" err="1"/>
              <a:t>College</a:t>
            </a:r>
            <a:r>
              <a:rPr lang="fr-FR" dirty="0"/>
              <a:t> Of </a:t>
            </a:r>
            <a:r>
              <a:rPr lang="fr-FR" dirty="0" err="1"/>
              <a:t>Radiology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NEMA : National Electric </a:t>
            </a:r>
            <a:r>
              <a:rPr lang="fr-FR" dirty="0" err="1"/>
              <a:t>Manufacturers</a:t>
            </a:r>
            <a:r>
              <a:rPr lang="fr-FR" dirty="0"/>
              <a:t> Associations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only</a:t>
            </a:r>
            <a:r>
              <a:rPr lang="fr-FR" dirty="0"/>
              <a:t> an </a:t>
            </a:r>
            <a:r>
              <a:rPr lang="fr-FR" dirty="0" err="1"/>
              <a:t>imaging</a:t>
            </a:r>
            <a:r>
              <a:rPr lang="fr-FR" dirty="0"/>
              <a:t> format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Communication protocole TCP/IP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Images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Increase</a:t>
            </a:r>
            <a:r>
              <a:rPr lang="fr-FR" dirty="0"/>
              <a:t> the inter-</a:t>
            </a:r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operability</a:t>
            </a:r>
            <a:r>
              <a:rPr lang="fr-FR" dirty="0"/>
              <a:t> by a format </a:t>
            </a:r>
            <a:r>
              <a:rPr lang="fr-FR" dirty="0" err="1"/>
              <a:t>thant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adopted</a:t>
            </a:r>
            <a:r>
              <a:rPr lang="fr-FR" dirty="0"/>
              <a:t> by </a:t>
            </a:r>
            <a:r>
              <a:rPr lang="fr-FR" dirty="0" err="1"/>
              <a:t>everyone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06F685-1C7E-4839-8721-0BB47A5F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49" y="1309794"/>
            <a:ext cx="3404858" cy="4238412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E99FB4-313B-F6F1-C9A8-9924B3034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FE652-A3C7-7D47-8D7E-A0DDA54479AF}" type="datetime1">
              <a:rPr lang="fr-FR" smtClean="0"/>
              <a:t>27/04/2023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89DEF58-42A1-020A-4ECD-DA2DD49CF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0980F2-32BC-F98E-C164-BF494802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974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CE3C6D-286F-4F2F-B412-D775F7979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Preprocessing</a:t>
            </a:r>
            <a:r>
              <a:rPr lang="fr-FR" dirty="0"/>
              <a:t> </a:t>
            </a:r>
            <a:r>
              <a:rPr lang="en-US" dirty="0"/>
              <a:t>– Name the artifacts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3D3D7B-DA84-6FFB-E89F-D9C73A5A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C6C549-743B-4127-9C7E-7C8CA80D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C33A-8D28-2949-85F6-591A1E7BD5A9}" type="datetime1">
              <a:rPr lang="fr-FR" smtClean="0"/>
              <a:t>27/04/2023</a:t>
            </a:fld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7903C8-8306-4E19-9C92-D41EA60A4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110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76F434-D595-42C4-9A42-1C097E25D1F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7BD5ABA-F2A5-45DE-A50A-A70544A89035}"/>
              </a:ext>
            </a:extLst>
          </p:cNvPr>
          <p:cNvSpPr txBox="1"/>
          <p:nvPr/>
        </p:nvSpPr>
        <p:spPr>
          <a:xfrm>
            <a:off x="1954751" y="2956169"/>
            <a:ext cx="36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ccordAlt-Bold" panose="02000000000000000000" pitchFamily="50" charset="0"/>
              </a:rPr>
              <a:t>Biais de champ aléatoire</a:t>
            </a:r>
            <a:endParaRPr lang="fr-FR" dirty="0">
              <a:solidFill>
                <a:schemeClr val="bg1"/>
              </a:solidFill>
              <a:latin typeface="Accord Alternate Light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F77C5E8-B66B-4F37-B354-1AE3D9CFD17F}"/>
              </a:ext>
            </a:extLst>
          </p:cNvPr>
          <p:cNvSpPr txBox="1"/>
          <p:nvPr/>
        </p:nvSpPr>
        <p:spPr>
          <a:xfrm>
            <a:off x="6495681" y="2956169"/>
            <a:ext cx="36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ccordAlt-Bold" panose="02000000000000000000" pitchFamily="50" charset="0"/>
              </a:rPr>
              <a:t>Mouvement aléatoire</a:t>
            </a:r>
            <a:endParaRPr lang="fr-FR" sz="1400" dirty="0">
              <a:solidFill>
                <a:schemeClr val="bg1"/>
              </a:solidFill>
              <a:latin typeface="Accord Alternate Light" panose="02000000000000000000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848F27-FB04-497C-BEBE-4CE0B0C0909F}"/>
              </a:ext>
            </a:extLst>
          </p:cNvPr>
          <p:cNvSpPr txBox="1"/>
          <p:nvPr/>
        </p:nvSpPr>
        <p:spPr>
          <a:xfrm>
            <a:off x="1954751" y="5503325"/>
            <a:ext cx="36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AccordAlt-Bold" panose="02000000000000000000" pitchFamily="50" charset="0"/>
              </a:rPr>
              <a:t>Spikes aléatoires</a:t>
            </a:r>
            <a:endParaRPr lang="fr-FR" sz="1400" dirty="0">
              <a:solidFill>
                <a:schemeClr val="bg1"/>
              </a:solidFill>
              <a:latin typeface="Accord Alternate Light" panose="02000000000000000000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0111864-9C2F-434F-83DD-DD46285FACDE}"/>
              </a:ext>
            </a:extLst>
          </p:cNvPr>
          <p:cNvSpPr txBox="1"/>
          <p:nvPr/>
        </p:nvSpPr>
        <p:spPr>
          <a:xfrm>
            <a:off x="6520801" y="5501091"/>
            <a:ext cx="368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AccordAlt-Bold" panose="02000000000000000000" pitchFamily="50" charset="0"/>
              </a:rPr>
              <a:t>Ghosting</a:t>
            </a:r>
            <a:r>
              <a:rPr lang="fr-FR" dirty="0">
                <a:solidFill>
                  <a:schemeClr val="bg1"/>
                </a:solidFill>
                <a:latin typeface="AccordAlt-Bold" panose="02000000000000000000" pitchFamily="50" charset="0"/>
              </a:rPr>
              <a:t> aléatoire</a:t>
            </a:r>
            <a:endParaRPr lang="fr-FR" sz="1400" dirty="0">
              <a:solidFill>
                <a:schemeClr val="bg1"/>
              </a:solidFill>
              <a:latin typeface="Accord Alternate Light" panose="02000000000000000000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45F3A9A-23E2-4EDC-8D46-71C17245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732" y="1138287"/>
            <a:ext cx="1676400" cy="16764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3531EB3-A305-4142-B5BB-9EB255D6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01" y="1461367"/>
            <a:ext cx="3734288" cy="186054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2D9A14D-6804-4CB9-87CF-859A2D811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256" y="1461368"/>
            <a:ext cx="3734288" cy="186054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DD3D7E2-BFDB-4219-97CE-E9E9D6A6D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710" y="4009878"/>
            <a:ext cx="3734285" cy="186054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C223569-1030-4CDE-9D26-0409955EF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259" y="4009877"/>
            <a:ext cx="3734285" cy="18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121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864B0D-F504-6003-3073-C9F60944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de votre attention 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EA85BD-9127-EA8C-1EA9-348B469A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6067-999B-4E76-940B-79AC9EE6DAA6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E98044-5016-ACC0-4C97-BD9015A4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111</a:t>
            </a:fld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B8DF5EB-EFAE-9396-8EDA-F37705A6E958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73" y="1312863"/>
            <a:ext cx="9481291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5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89477CA-B7BC-41C9-A8A5-58545783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DICOM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E315691-A22C-40CE-B74F-4D1F5314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02769"/>
            <a:ext cx="5909436" cy="354201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Now</a:t>
            </a:r>
            <a:r>
              <a:rPr lang="fr-FR" dirty="0"/>
              <a:t>, in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third</a:t>
            </a:r>
            <a:r>
              <a:rPr lang="fr-FR" dirty="0"/>
              <a:t> version </a:t>
            </a:r>
            <a:r>
              <a:rPr lang="fr-FR" dirty="0" err="1"/>
              <a:t>from</a:t>
            </a:r>
            <a:r>
              <a:rPr lang="fr-FR" dirty="0"/>
              <a:t> … 1993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several</a:t>
            </a:r>
            <a:r>
              <a:rPr lang="fr-FR" dirty="0"/>
              <a:t> items </a:t>
            </a:r>
            <a:r>
              <a:rPr lang="fr-FR" dirty="0" err="1"/>
              <a:t>along</a:t>
            </a:r>
            <a:r>
              <a:rPr lang="fr-FR" dirty="0"/>
              <a:t> the </a:t>
            </a:r>
            <a:r>
              <a:rPr lang="fr-FR" dirty="0" err="1"/>
              <a:t>years</a:t>
            </a:r>
            <a:r>
              <a:rPr lang="fr-FR" dirty="0"/>
              <a:t> : version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Small </a:t>
            </a:r>
            <a:r>
              <a:rPr lang="fr-FR" dirty="0" err="1"/>
              <a:t>evolution</a:t>
            </a:r>
            <a:r>
              <a:rPr lang="fr-FR" dirty="0"/>
              <a:t> are </a:t>
            </a:r>
            <a:r>
              <a:rPr lang="fr-FR" dirty="0" err="1"/>
              <a:t>added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years</a:t>
            </a:r>
            <a:r>
              <a:rPr lang="fr-FR" dirty="0"/>
              <a:t>, no version 4 </a:t>
            </a:r>
            <a:r>
              <a:rPr lang="fr-FR" dirty="0" err="1"/>
              <a:t>planned</a:t>
            </a:r>
            <a:r>
              <a:rPr lang="fr-FR" dirty="0"/>
              <a:t> for the moment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39769D-FF02-49A4-B242-296E177A0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35" b="17720"/>
          <a:stretch/>
        </p:blipFill>
        <p:spPr>
          <a:xfrm>
            <a:off x="7436699" y="291383"/>
            <a:ext cx="3810532" cy="147525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D48E21A-E663-496A-9852-7530FDE6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113" y="1914179"/>
            <a:ext cx="4424002" cy="4148515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C52539-26FC-65D1-425E-086CACEF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B2904-3DB7-064F-893F-5A1D12930BD5}" type="datetime1">
              <a:rPr lang="fr-FR" smtClean="0"/>
              <a:t>27/04/2023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95FF36-1B19-CFE4-FA83-0FAB2C35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632D6CA-CCBC-1D60-2062-F585C37E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2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89477CA-B7BC-41C9-A8A5-58545783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DICOM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E315691-A22C-40CE-B74F-4D1F5314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820" y="1612738"/>
            <a:ext cx="5715631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effectLst/>
                <a:latin typeface="Söhne"/>
              </a:rPr>
              <a:t>it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is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also</a:t>
            </a:r>
            <a:r>
              <a:rPr lang="fr-FR" b="0" i="0" u="none" strike="noStrike" dirty="0">
                <a:effectLst/>
                <a:latin typeface="Söhne"/>
              </a:rPr>
              <a:t> a display format for </a:t>
            </a:r>
            <a:r>
              <a:rPr lang="fr-FR" b="0" i="0" u="none" strike="noStrike" dirty="0" err="1">
                <a:effectLst/>
                <a:latin typeface="Söhne"/>
              </a:rPr>
              <a:t>medical</a:t>
            </a:r>
            <a:r>
              <a:rPr lang="fr-FR" b="0" i="0" u="none" strike="noStrike" dirty="0">
                <a:effectLst/>
                <a:latin typeface="Söhne"/>
              </a:rPr>
              <a:t>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It </a:t>
            </a:r>
            <a:r>
              <a:rPr lang="fr-FR" b="0" i="0" u="none" strike="noStrike" dirty="0" err="1">
                <a:effectLst/>
                <a:latin typeface="Söhne"/>
              </a:rPr>
              <a:t>appears</a:t>
            </a:r>
            <a:r>
              <a:rPr lang="fr-FR" b="0" i="0" u="none" strike="noStrike" dirty="0">
                <a:effectLst/>
                <a:latin typeface="Söhne"/>
              </a:rPr>
              <a:t> in the </a:t>
            </a:r>
            <a:r>
              <a:rPr lang="fr-FR" b="0" i="0" u="none" strike="noStrike" dirty="0" err="1">
                <a:effectLst/>
                <a:latin typeface="Söhne"/>
              </a:rPr>
              <a:t>form</a:t>
            </a:r>
            <a:r>
              <a:rPr lang="fr-FR" b="0" i="0" u="none" strike="noStrike" dirty="0">
                <a:effectLst/>
                <a:latin typeface="Söhne"/>
              </a:rPr>
              <a:t> of a </a:t>
            </a:r>
            <a:r>
              <a:rPr lang="fr-FR" b="0" i="0" u="none" strike="noStrike" dirty="0" err="1">
                <a:effectLst/>
                <a:latin typeface="Söhne"/>
              </a:rPr>
              <a:t>Looking</a:t>
            </a:r>
            <a:r>
              <a:rPr lang="fr-FR" b="0" i="0" u="none" strike="noStrike" dirty="0">
                <a:effectLst/>
                <a:latin typeface="Söhne"/>
              </a:rPr>
              <a:t> Up table (LUT) </a:t>
            </a:r>
            <a:r>
              <a:rPr lang="fr-FR" b="0" i="0" u="none" strike="noStrike" dirty="0" err="1">
                <a:effectLst/>
                <a:latin typeface="Söhne"/>
              </a:rPr>
              <a:t>thanks</a:t>
            </a:r>
            <a:r>
              <a:rPr lang="fr-FR" b="0" i="0" u="none" strike="noStrike" dirty="0">
                <a:effectLst/>
                <a:latin typeface="Söhne"/>
              </a:rPr>
              <a:t> to the DICOM </a:t>
            </a:r>
            <a:r>
              <a:rPr lang="fr-FR" b="0" i="0" u="none" strike="noStrike" dirty="0" err="1">
                <a:effectLst/>
                <a:latin typeface="Söhne"/>
              </a:rPr>
              <a:t>Grayscale</a:t>
            </a:r>
            <a:r>
              <a:rPr lang="fr-FR" b="0" i="0" u="none" strike="noStrike" dirty="0">
                <a:effectLst/>
                <a:latin typeface="Söhne"/>
              </a:rPr>
              <a:t> Standard Display </a:t>
            </a:r>
            <a:r>
              <a:rPr lang="fr-FR" b="0" i="0" u="none" strike="noStrike" dirty="0" err="1">
                <a:effectLst/>
                <a:latin typeface="Söhne"/>
              </a:rPr>
              <a:t>Function</a:t>
            </a:r>
            <a:r>
              <a:rPr lang="fr-FR" b="0" i="0" u="none" strike="noStrike" dirty="0">
                <a:effectLst/>
                <a:latin typeface="Söhne"/>
              </a:rPr>
              <a:t> (GSDF) </a:t>
            </a:r>
            <a:r>
              <a:rPr lang="fr-FR" b="0" i="0" u="none" strike="noStrike" dirty="0" err="1">
                <a:effectLst/>
                <a:latin typeface="Söhne"/>
              </a:rPr>
              <a:t>function</a:t>
            </a:r>
            <a:r>
              <a:rPr lang="fr-FR" b="0" i="0" u="none" strike="noStrike" dirty="0">
                <a:effectLst/>
                <a:latin typeface="Söhn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effectLst/>
                <a:latin typeface="Söhne"/>
              </a:rPr>
              <a:t>Specific</a:t>
            </a:r>
            <a:r>
              <a:rPr lang="fr-FR" b="0" i="0" u="none" strike="noStrike" dirty="0">
                <a:effectLst/>
                <a:latin typeface="Söhne"/>
              </a:rPr>
              <a:t> charts are </a:t>
            </a:r>
            <a:r>
              <a:rPr lang="fr-FR" b="0" i="0" u="none" strike="noStrike" dirty="0" err="1">
                <a:effectLst/>
                <a:latin typeface="Söhne"/>
              </a:rPr>
              <a:t>used</a:t>
            </a:r>
            <a:r>
              <a:rPr lang="fr-FR" b="0" i="0" u="none" strike="noStrike" dirty="0">
                <a:effectLst/>
                <a:latin typeface="Söhne"/>
              </a:rPr>
              <a:t> for calibration and screen </a:t>
            </a:r>
            <a:r>
              <a:rPr lang="fr-FR" b="0" i="0" u="none" strike="noStrike" dirty="0" err="1">
                <a:effectLst/>
                <a:latin typeface="Söhne"/>
              </a:rPr>
              <a:t>verification</a:t>
            </a:r>
            <a:r>
              <a:rPr lang="fr-FR" b="0" i="0" u="none" strike="noStrike" dirty="0">
                <a:effectLst/>
                <a:latin typeface="Söhne"/>
              </a:rPr>
              <a:t>.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B85A20B-D664-4BF3-AAFF-A2205C478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762" y="2907835"/>
            <a:ext cx="4591480" cy="32144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379FAB8-4CB8-4C02-BDD8-CD5BB18DF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762" y="44327"/>
            <a:ext cx="3808696" cy="281918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BB74C78-4406-4339-A022-31568D334409}"/>
              </a:ext>
            </a:extLst>
          </p:cNvPr>
          <p:cNvSpPr txBox="1"/>
          <p:nvPr/>
        </p:nvSpPr>
        <p:spPr>
          <a:xfrm>
            <a:off x="9002110" y="1950476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Barten’s</a:t>
            </a:r>
            <a:r>
              <a:rPr lang="fr-FR" dirty="0"/>
              <a:t> </a:t>
            </a:r>
            <a:r>
              <a:rPr lang="fr-FR" dirty="0" err="1"/>
              <a:t>Curve</a:t>
            </a:r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9EFB05-69F2-4175-AC81-200AF623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60A0E-E8B8-544E-8073-B0C668D7EF17}" type="datetime1">
              <a:rPr lang="fr-FR" smtClean="0"/>
              <a:t>27/04/2023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D29737-6090-5A28-F050-5A641691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9C5E01-FBFE-D857-8910-43E94EBD9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7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3943D-C183-471F-B2E5-F8674B81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DICOM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7783B6-56E8-49F2-A357-FAC018D39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3855" y="1645174"/>
            <a:ext cx="5487766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Format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HUGE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22 parts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More </a:t>
            </a:r>
            <a:r>
              <a:rPr lang="fr-FR" dirty="0" err="1"/>
              <a:t>than</a:t>
            </a:r>
            <a:r>
              <a:rPr lang="fr-FR" dirty="0"/>
              <a:t> 3500 tags </a:t>
            </a:r>
            <a:r>
              <a:rPr lang="fr-FR" dirty="0" err="1"/>
              <a:t>referenced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Didn’t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private</a:t>
            </a:r>
            <a:r>
              <a:rPr lang="fr-FR" dirty="0"/>
              <a:t> tags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constructors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effectLst/>
                <a:latin typeface="Söhne"/>
              </a:rPr>
              <a:t>Complex</a:t>
            </a:r>
            <a:r>
              <a:rPr lang="fr-FR" b="0" i="0" u="none" strike="noStrike" dirty="0">
                <a:effectLst/>
                <a:latin typeface="Söhne"/>
              </a:rPr>
              <a:t> drift </a:t>
            </a:r>
            <a:r>
              <a:rPr lang="fr-FR" b="0" i="0" u="none" strike="noStrike" dirty="0" err="1">
                <a:effectLst/>
                <a:latin typeface="Söhne"/>
              </a:rPr>
              <a:t>requiring</a:t>
            </a:r>
            <a:r>
              <a:rPr lang="fr-FR" b="0" i="0" u="none" strike="noStrike" dirty="0">
                <a:effectLst/>
                <a:latin typeface="Söhne"/>
              </a:rPr>
              <a:t> a good </a:t>
            </a:r>
            <a:r>
              <a:rPr lang="fr-FR" b="0" i="0" u="none" strike="noStrike" dirty="0" err="1">
                <a:effectLst/>
                <a:latin typeface="Söhne"/>
              </a:rPr>
              <a:t>understanding</a:t>
            </a:r>
            <a:r>
              <a:rPr lang="fr-FR" b="0" i="0" u="none" strike="noStrike" dirty="0">
                <a:effectLst/>
                <a:latin typeface="Söhne"/>
              </a:rPr>
              <a:t> of the structure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26C76B-2E61-4056-8C1D-B00E27306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36" y="2320555"/>
            <a:ext cx="4370664" cy="246125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2371A8-88ED-1088-6E9E-BCBF229D9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63060-D80E-7D41-B1DB-06E0D6E04600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717E84-C78A-4114-D0EE-956B6A61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3DC652-B0C2-438C-55D7-71576DB0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33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7BFD2-715D-49CF-BDF9-1AFB5FFA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DICOM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15EF8C-186D-41B2-B563-689762EB0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68" y="1332465"/>
            <a:ext cx="179772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 </a:t>
            </a:r>
          </a:p>
          <a:p>
            <a:r>
              <a:rPr lang="en-US" dirty="0"/>
              <a:t>CT </a:t>
            </a:r>
          </a:p>
          <a:p>
            <a:r>
              <a:rPr lang="en-US" dirty="0"/>
              <a:t>MR</a:t>
            </a:r>
          </a:p>
          <a:p>
            <a:r>
              <a:rPr lang="en-US" dirty="0"/>
              <a:t>NM</a:t>
            </a:r>
          </a:p>
          <a:p>
            <a:r>
              <a:rPr lang="en-US" dirty="0"/>
              <a:t>SC</a:t>
            </a:r>
          </a:p>
          <a:p>
            <a:r>
              <a:rPr lang="en-US" dirty="0"/>
              <a:t>US</a:t>
            </a:r>
          </a:p>
          <a:p>
            <a:r>
              <a:rPr lang="en-US" dirty="0"/>
              <a:t>US multi</a:t>
            </a:r>
          </a:p>
          <a:p>
            <a:r>
              <a:rPr lang="en-US" dirty="0"/>
              <a:t>XA</a:t>
            </a:r>
          </a:p>
          <a:p>
            <a:r>
              <a:rPr lang="en-US" dirty="0"/>
              <a:t>XA bi</a:t>
            </a:r>
          </a:p>
          <a:p>
            <a:r>
              <a:rPr lang="en-US" dirty="0"/>
              <a:t>XRF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876C3C-311C-4673-A09C-C1C7FA5D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138" y="2254730"/>
            <a:ext cx="2896930" cy="2348540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8B3C78-8C03-150B-2135-43C04C8EE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0153A-C436-B649-8667-6B7AE18E648F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AF83D4-F5F0-D44F-B60A-FD965AC7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151FAD-4C23-8685-0A34-6D9BA147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15</a:t>
            </a:fld>
            <a:endParaRPr lang="en-US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17879C7F-53ED-C16E-9504-0B7FF0FD323E}"/>
              </a:ext>
            </a:extLst>
          </p:cNvPr>
          <p:cNvSpPr txBox="1">
            <a:spLocks/>
          </p:cNvSpPr>
          <p:nvPr/>
        </p:nvSpPr>
        <p:spPr>
          <a:xfrm>
            <a:off x="2054378" y="1337171"/>
            <a:ext cx="62889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ccordAlt-Medium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Computed Radiography Imaging</a:t>
            </a:r>
          </a:p>
          <a:p>
            <a:pPr marL="0" indent="0">
              <a:buNone/>
            </a:pPr>
            <a:r>
              <a:rPr lang="en-US" dirty="0"/>
              <a:t>Computed Tomography Imaging</a:t>
            </a:r>
          </a:p>
          <a:p>
            <a:pPr marL="0" indent="0">
              <a:buNone/>
            </a:pPr>
            <a:r>
              <a:rPr lang="en-US" dirty="0"/>
              <a:t>Magnetic Resonance Imaging</a:t>
            </a:r>
          </a:p>
          <a:p>
            <a:pPr marL="0" indent="0">
              <a:buNone/>
            </a:pPr>
            <a:r>
              <a:rPr lang="en-US" dirty="0"/>
              <a:t>Nuclear Medicine Imaging</a:t>
            </a:r>
          </a:p>
          <a:p>
            <a:pPr marL="0" indent="0">
              <a:buNone/>
            </a:pPr>
            <a:r>
              <a:rPr lang="en-US" dirty="0"/>
              <a:t>Secondary Capture Imaging</a:t>
            </a:r>
          </a:p>
          <a:p>
            <a:pPr marL="0" indent="0">
              <a:buNone/>
            </a:pPr>
            <a:r>
              <a:rPr lang="en-US" dirty="0"/>
              <a:t>Ultrasound</a:t>
            </a:r>
          </a:p>
          <a:p>
            <a:pPr marL="0" indent="0">
              <a:buNone/>
            </a:pPr>
            <a:r>
              <a:rPr lang="en-US" dirty="0"/>
              <a:t>Ultrasound Multi-fame Imaging</a:t>
            </a:r>
          </a:p>
          <a:p>
            <a:pPr marL="0" indent="0">
              <a:buNone/>
            </a:pPr>
            <a:r>
              <a:rPr lang="en-US" dirty="0"/>
              <a:t>Angiographic Imaging</a:t>
            </a:r>
          </a:p>
          <a:p>
            <a:pPr marL="0" indent="0">
              <a:buNone/>
            </a:pPr>
            <a:r>
              <a:rPr lang="en-US" dirty="0"/>
              <a:t>X-Ray Angiographic Bi-Plane Imaging</a:t>
            </a:r>
          </a:p>
          <a:p>
            <a:pPr marL="0" indent="0">
              <a:buNone/>
            </a:pPr>
            <a:r>
              <a:rPr lang="en-US" dirty="0"/>
              <a:t>X-Ray </a:t>
            </a:r>
            <a:r>
              <a:rPr lang="en-US" dirty="0" err="1"/>
              <a:t>Radiofluoroscopic</a:t>
            </a:r>
            <a:r>
              <a:rPr lang="en-US" dirty="0"/>
              <a:t> Imaging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778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CAAF2-89DA-46DE-B8A0-0A9CB2B7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DICOM Services 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A18E6E-BED6-4966-9005-85DE5C02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1542" cy="4351338"/>
          </a:xfrm>
        </p:spPr>
        <p:txBody>
          <a:bodyPr/>
          <a:lstStyle/>
          <a:p>
            <a:r>
              <a:rPr lang="en-US" dirty="0"/>
              <a:t>1. Verification</a:t>
            </a:r>
          </a:p>
          <a:p>
            <a:r>
              <a:rPr lang="en-US" dirty="0"/>
              <a:t>2. Modality Worklist Management</a:t>
            </a:r>
          </a:p>
          <a:p>
            <a:r>
              <a:rPr lang="en-US" dirty="0"/>
              <a:t>3. Performed Procedure Step [PPS]</a:t>
            </a:r>
          </a:p>
          <a:p>
            <a:r>
              <a:rPr lang="en-US" dirty="0"/>
              <a:t>4. Store</a:t>
            </a:r>
          </a:p>
          <a:p>
            <a:r>
              <a:rPr lang="en-US" dirty="0"/>
              <a:t>5. Storage Commit</a:t>
            </a:r>
          </a:p>
          <a:p>
            <a:r>
              <a:rPr lang="en-US" dirty="0"/>
              <a:t>6. Print</a:t>
            </a:r>
          </a:p>
          <a:p>
            <a:r>
              <a:rPr lang="en-US" dirty="0"/>
              <a:t>7. Query/Retrieve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9F64C0-1805-85D2-3CB0-C7861ADDC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0920-A0C9-5C4A-8B48-97BCC48DA12B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C07387-37B7-2337-AFF1-96653B70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B45011-3AF6-A3FA-D422-8904CBEB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1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C9587-2F71-4EA6-A27C-0B3F8BAE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and Storage Commit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09DE12-C62A-4C48-A45E-117EB0DEB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5842"/>
            <a:ext cx="5417321" cy="2353268"/>
          </a:xfrm>
        </p:spPr>
        <p:txBody>
          <a:bodyPr/>
          <a:lstStyle/>
          <a:p>
            <a:r>
              <a:rPr lang="en-US" dirty="0"/>
              <a:t>Both are </a:t>
            </a:r>
            <a:r>
              <a:rPr lang="en-US" dirty="0" err="1"/>
              <a:t>transfering</a:t>
            </a:r>
            <a:r>
              <a:rPr lang="en-US" dirty="0"/>
              <a:t> images</a:t>
            </a:r>
          </a:p>
          <a:p>
            <a:r>
              <a:rPr lang="en-US" dirty="0"/>
              <a:t>But, in the commitment, the ownership is transferred and the image could be safely deleted from the Object</a:t>
            </a:r>
          </a:p>
        </p:txBody>
      </p:sp>
      <p:pic>
        <p:nvPicPr>
          <p:cNvPr id="2050" name="Picture 2" descr="Transfer of Ownership to the Owner&amp;#39;s Children | BEI Exit Planning">
            <a:extLst>
              <a:ext uri="{FF2B5EF4-FFF2-40B4-BE49-F238E27FC236}">
                <a16:creationId xmlns:a16="http://schemas.microsoft.com/office/drawing/2014/main" id="{18E77467-ADAC-4597-ACD4-D4CD495A8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928" y="2489096"/>
            <a:ext cx="3549191" cy="23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BB290F-03D3-8544-1470-F8DF4273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E6DD-B8C5-D842-84A0-CA79753AD054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57A0EF-466A-273E-40F8-5A246A4A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48B655-06EB-4E47-3C38-FA32986D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38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3B4055-F097-462E-8E6A-E2C0E3C1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SCU and SCP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6E578E1-C847-44FB-91EE-49B5FD435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42" y="1891514"/>
            <a:ext cx="2896930" cy="2348540"/>
          </a:xfrm>
          <a:prstGeom prst="rect">
            <a:avLst/>
          </a:prstGeom>
        </p:spPr>
      </p:pic>
      <p:pic>
        <p:nvPicPr>
          <p:cNvPr id="1026" name="Picture 2" descr="PACS Workstation Offers Fast, Cost-Effective Solution | Imaging Technology  News">
            <a:extLst>
              <a:ext uri="{FF2B5EF4-FFF2-40B4-BE49-F238E27FC236}">
                <a16:creationId xmlns:a16="http://schemas.microsoft.com/office/drawing/2014/main" id="{2BBCB39B-9474-4D84-8C86-3E0A68807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2318071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0454D8A-D498-4BC3-953E-FE4DB0944B03}"/>
              </a:ext>
            </a:extLst>
          </p:cNvPr>
          <p:cNvSpPr txBox="1"/>
          <p:nvPr/>
        </p:nvSpPr>
        <p:spPr>
          <a:xfrm flipH="1">
            <a:off x="762686" y="4440879"/>
            <a:ext cx="28969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SCU</a:t>
            </a:r>
          </a:p>
          <a:p>
            <a:pPr algn="ctr"/>
            <a:r>
              <a:rPr lang="en-US" sz="2400" dirty="0"/>
              <a:t>Service Class user</a:t>
            </a:r>
          </a:p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DAFE15F-7075-448F-ACBC-52C52B411D1A}"/>
              </a:ext>
            </a:extLst>
          </p:cNvPr>
          <p:cNvSpPr txBox="1"/>
          <p:nvPr/>
        </p:nvSpPr>
        <p:spPr>
          <a:xfrm flipH="1">
            <a:off x="8456873" y="4440879"/>
            <a:ext cx="29724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SCP</a:t>
            </a:r>
          </a:p>
          <a:p>
            <a:pPr algn="ctr"/>
            <a:r>
              <a:rPr lang="en-US" sz="2400" dirty="0"/>
              <a:t>Service Class Provider</a:t>
            </a:r>
          </a:p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866A106-BBDE-4825-97FD-70B58B8DBDBF}"/>
              </a:ext>
            </a:extLst>
          </p:cNvPr>
          <p:cNvCxnSpPr>
            <a:cxnSpLocks/>
          </p:cNvCxnSpPr>
          <p:nvPr/>
        </p:nvCxnSpPr>
        <p:spPr>
          <a:xfrm flipV="1">
            <a:off x="3600629" y="4979487"/>
            <a:ext cx="472174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C64C3D7-C2CE-4406-9B60-79647DF9BB0B}"/>
              </a:ext>
            </a:extLst>
          </p:cNvPr>
          <p:cNvSpPr txBox="1"/>
          <p:nvPr/>
        </p:nvSpPr>
        <p:spPr>
          <a:xfrm flipH="1">
            <a:off x="4504773" y="5164154"/>
            <a:ext cx="29724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SOP</a:t>
            </a:r>
          </a:p>
          <a:p>
            <a:pPr algn="ctr"/>
            <a:r>
              <a:rPr lang="en-US" sz="2400" dirty="0"/>
              <a:t>Service Object Pair</a:t>
            </a: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6D5F0668-C44B-4482-8122-C39AC3319F0D}"/>
              </a:ext>
            </a:extLst>
          </p:cNvPr>
          <p:cNvSpPr/>
          <p:nvPr/>
        </p:nvSpPr>
        <p:spPr>
          <a:xfrm>
            <a:off x="3895726" y="2879906"/>
            <a:ext cx="4093435" cy="401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655B2C8-6C86-4859-A0B2-DBD1A200AB58}"/>
              </a:ext>
            </a:extLst>
          </p:cNvPr>
          <p:cNvSpPr txBox="1"/>
          <p:nvPr/>
        </p:nvSpPr>
        <p:spPr>
          <a:xfrm>
            <a:off x="4504773" y="2510574"/>
            <a:ext cx="284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 Image Storage SOP Class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9A4B53-A19B-1CC8-5CE8-7BFDE2237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8D30-72F7-F74C-B1D3-C72FEACCF98D}" type="datetime1">
              <a:rPr lang="fr-FR" smtClean="0"/>
              <a:t>27/04/2023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B5B18F7-8006-C999-08B2-0ACCDEEF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42BD20-1879-50F4-8D66-7C9425F2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8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45B844-8A6E-4FD3-9C84-C95E9BC3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6A4D40-DE1B-42F7-B3AA-F949FFC8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1" y="1933015"/>
            <a:ext cx="11871499" cy="3946492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6DC2BD5-A769-D6C4-D48A-7237F389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9514-F784-9B4E-A401-5E5D50B8E397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AF5D56-598F-DC6B-17D8-29FA2EB0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BD4293-CC42-57B9-C75B-50828AF4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4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2AFDF4-404B-4C6B-90FB-60EEFDF3F78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Who I am?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40271A-CD37-4A72-B3E5-26D91A630F0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825625"/>
            <a:ext cx="5685890" cy="4351338"/>
          </a:xfrm>
        </p:spPr>
        <p:txBody>
          <a:bodyPr/>
          <a:lstStyle/>
          <a:p>
            <a:r>
              <a:rPr lang="en-US" dirty="0"/>
              <a:t>PhD thesis at Siemens </a:t>
            </a:r>
            <a:r>
              <a:rPr lang="en-US" dirty="0" err="1"/>
              <a:t>Healthineers</a:t>
            </a:r>
            <a:r>
              <a:rPr lang="en-US" dirty="0"/>
              <a:t> (2015-2018)</a:t>
            </a:r>
          </a:p>
          <a:p>
            <a:pPr lvl="1"/>
            <a:r>
              <a:rPr lang="en-US" dirty="0"/>
              <a:t>XLIM as main research center</a:t>
            </a:r>
          </a:p>
          <a:p>
            <a:pPr lvl="1"/>
            <a:r>
              <a:rPr lang="en-US" dirty="0"/>
              <a:t>Collaboration with LMA and CHU de Poitiers</a:t>
            </a:r>
          </a:p>
          <a:p>
            <a:r>
              <a:rPr lang="en-US" dirty="0"/>
              <a:t>Research engineer at CHU Poitiers</a:t>
            </a:r>
          </a:p>
          <a:p>
            <a:pPr lvl="1"/>
            <a:r>
              <a:rPr lang="en-US" dirty="0"/>
              <a:t>Responsible of 7 Tesla magnet engineering</a:t>
            </a:r>
          </a:p>
          <a:p>
            <a:pPr lvl="1"/>
            <a:r>
              <a:rPr lang="en-US" dirty="0"/>
              <a:t>Responsible of AI platform of I3M lab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12236C-9B3C-47D8-A775-6D585857B32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4948A53-1262-E043-9044-F7C7E89551F7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187289-51F5-4049-975F-992FDA8160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24A21-6120-4CED-AAD1-CD34FADB151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D73257-6C4C-4800-9C68-2068BFA9F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0733" y="2167220"/>
            <a:ext cx="5141986" cy="263794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1B2090-5BAA-7C09-4723-89E3C8741092}"/>
              </a:ext>
            </a:extLst>
          </p:cNvPr>
          <p:cNvSpPr txBox="1"/>
          <p:nvPr/>
        </p:nvSpPr>
        <p:spPr>
          <a:xfrm>
            <a:off x="7009675" y="5166903"/>
            <a:ext cx="4752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to MR physicist </a:t>
            </a:r>
            <a:r>
              <a:rPr lang="en-US" b="1" dirty="0"/>
              <a:t>Carole Guillevin </a:t>
            </a:r>
            <a:r>
              <a:rPr lang="en-US" dirty="0"/>
              <a:t>and MR AI engineer </a:t>
            </a:r>
            <a:r>
              <a:rPr lang="en-US" b="1" dirty="0"/>
              <a:t>Pierre </a:t>
            </a:r>
            <a:r>
              <a:rPr lang="en-US" b="1" dirty="0" err="1"/>
              <a:t>Fayolle</a:t>
            </a:r>
            <a:r>
              <a:rPr lang="en-US" b="1" dirty="0"/>
              <a:t> </a:t>
            </a:r>
            <a:r>
              <a:rPr lang="en-US" dirty="0"/>
              <a:t>for their help</a:t>
            </a:r>
          </a:p>
          <a:p>
            <a:pPr algn="ctr"/>
            <a:r>
              <a:rPr lang="en-US" dirty="0"/>
              <a:t>(and some of their slide for this course)</a:t>
            </a:r>
          </a:p>
        </p:txBody>
      </p:sp>
    </p:spTree>
    <p:extLst>
      <p:ext uri="{BB962C8B-B14F-4D97-AF65-F5344CB8AC3E}">
        <p14:creationId xmlns:p14="http://schemas.microsoft.com/office/powerpoint/2010/main" val="286259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808E07-927B-49BE-A1AF-65FB2F87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</a:t>
            </a:r>
            <a:r>
              <a:rPr lang="en-US" dirty="0" err="1"/>
              <a:t>negociation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A7B8E6-0763-4A93-8602-DD4CA285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48" y="2694818"/>
            <a:ext cx="2896930" cy="2348540"/>
          </a:xfrm>
          <a:prstGeom prst="rect">
            <a:avLst/>
          </a:prstGeom>
        </p:spPr>
      </p:pic>
      <p:pic>
        <p:nvPicPr>
          <p:cNvPr id="5" name="Picture 2" descr="PACS Workstation Offers Fast, Cost-Effective Solution | Imaging Technology  News">
            <a:extLst>
              <a:ext uri="{FF2B5EF4-FFF2-40B4-BE49-F238E27FC236}">
                <a16:creationId xmlns:a16="http://schemas.microsoft.com/office/drawing/2014/main" id="{D5D90944-683C-4175-8948-FAB3A8F2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038" y="2993189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E8BC32B-2BBE-42BF-8D5A-82C7FE3551A4}"/>
              </a:ext>
            </a:extLst>
          </p:cNvPr>
          <p:cNvCxnSpPr/>
          <p:nvPr/>
        </p:nvCxnSpPr>
        <p:spPr>
          <a:xfrm>
            <a:off x="4375446" y="3298676"/>
            <a:ext cx="41105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F498518-CCD8-4447-A3C8-71724080DD11}"/>
              </a:ext>
            </a:extLst>
          </p:cNvPr>
          <p:cNvCxnSpPr>
            <a:cxnSpLocks/>
          </p:cNvCxnSpPr>
          <p:nvPr/>
        </p:nvCxnSpPr>
        <p:spPr>
          <a:xfrm flipH="1">
            <a:off x="3478138" y="3740901"/>
            <a:ext cx="333570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CCD2038-2622-47D1-BF9E-FAAA9AC4EC30}"/>
              </a:ext>
            </a:extLst>
          </p:cNvPr>
          <p:cNvSpPr txBox="1"/>
          <p:nvPr/>
        </p:nvSpPr>
        <p:spPr>
          <a:xfrm>
            <a:off x="3200316" y="3119260"/>
            <a:ext cx="1175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&lt;Request&gt;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AF1A9A8-F011-408D-8C28-2A15044F2584}"/>
              </a:ext>
            </a:extLst>
          </p:cNvPr>
          <p:cNvSpPr txBox="1"/>
          <p:nvPr/>
        </p:nvSpPr>
        <p:spPr>
          <a:xfrm>
            <a:off x="6993307" y="3559324"/>
            <a:ext cx="13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&lt;Response&gt;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6CF528E-58EA-4561-90AC-6352D0D6F805}"/>
              </a:ext>
            </a:extLst>
          </p:cNvPr>
          <p:cNvSpPr/>
          <p:nvPr/>
        </p:nvSpPr>
        <p:spPr>
          <a:xfrm>
            <a:off x="3478138" y="4324917"/>
            <a:ext cx="4751464" cy="215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8A9A44-45AD-4B15-BFB6-07245ED5ECE3}"/>
              </a:ext>
            </a:extLst>
          </p:cNvPr>
          <p:cNvSpPr txBox="1"/>
          <p:nvPr/>
        </p:nvSpPr>
        <p:spPr>
          <a:xfrm>
            <a:off x="4683096" y="4671192"/>
            <a:ext cx="263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 Image Store SOP Class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DAB729-65F2-473B-9253-5E71A70FF710}"/>
              </a:ext>
            </a:extLst>
          </p:cNvPr>
          <p:cNvSpPr txBox="1"/>
          <p:nvPr/>
        </p:nvSpPr>
        <p:spPr>
          <a:xfrm>
            <a:off x="4162953" y="200808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EACH </a:t>
            </a:r>
            <a:r>
              <a:rPr lang="en-US" b="1" dirty="0" err="1"/>
              <a:t>dicom</a:t>
            </a:r>
            <a:r>
              <a:rPr lang="en-US" b="1" dirty="0"/>
              <a:t> file generated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2E1D5FE-2842-4307-80C7-AEB5CE137D13}"/>
              </a:ext>
            </a:extLst>
          </p:cNvPr>
          <p:cNvSpPr txBox="1"/>
          <p:nvPr/>
        </p:nvSpPr>
        <p:spPr>
          <a:xfrm>
            <a:off x="572568" y="5199854"/>
            <a:ext cx="239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AE_T 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CBAD7D7-93CB-46E4-8792-09A8F57DE23B}"/>
              </a:ext>
            </a:extLst>
          </p:cNvPr>
          <p:cNvSpPr txBox="1"/>
          <p:nvPr/>
        </p:nvSpPr>
        <p:spPr>
          <a:xfrm>
            <a:off x="9125484" y="5040524"/>
            <a:ext cx="239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AE_T 2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1B1EC4E-0A72-4B47-2BEE-58EFA800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6CD64-225B-934A-A048-26EDB686F151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0190D5-A17B-C161-DEC7-89142C37E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2A96871-0F19-145A-5B86-3616AFCC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24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C7C6F1-B120-4057-9674-82927853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model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371198E-7E83-44D5-A3B8-BAE23A9E2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9081" y="1149700"/>
            <a:ext cx="1802635" cy="543746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B653B54-9BD8-4163-86A3-8DF967B3B1BE}"/>
              </a:ext>
            </a:extLst>
          </p:cNvPr>
          <p:cNvSpPr txBox="1"/>
          <p:nvPr/>
        </p:nvSpPr>
        <p:spPr>
          <a:xfrm>
            <a:off x="834283" y="1317752"/>
            <a:ext cx="768195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Divided into several subparts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Patient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 Several Study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800" dirty="0"/>
              <a:t>Divided into several series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800" dirty="0"/>
              <a:t>That contains several instances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Asked as initial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MRI sequences done by the technologist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771CEFB-5D95-47A3-1686-6E3AF22E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5AB2-7D3A-C546-A0D4-85661D32CE7D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583543-74B0-C900-AFD2-8EFB80614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A850DF-900B-14C9-38DE-63E664B9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66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0ECEF-C184-435C-845E-96EB6A80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Mandatory UID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426E3D-4E0F-4AAA-9BF1-749002C03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9890" cy="4351338"/>
          </a:xfrm>
        </p:spPr>
        <p:txBody>
          <a:bodyPr/>
          <a:lstStyle/>
          <a:p>
            <a:r>
              <a:rPr lang="fr-FR" b="1" dirty="0"/>
              <a:t>SOP Class UID </a:t>
            </a:r>
            <a:r>
              <a:rPr lang="fr-FR" b="1" dirty="0" err="1"/>
              <a:t>Identify</a:t>
            </a:r>
            <a:r>
              <a:rPr lang="fr-FR" b="1" dirty="0"/>
              <a:t> :</a:t>
            </a:r>
            <a:r>
              <a:rPr lang="fr-FR" dirty="0"/>
              <a:t> the service type/</a:t>
            </a:r>
            <a:r>
              <a:rPr lang="fr-FR" dirty="0" err="1"/>
              <a:t>object</a:t>
            </a:r>
            <a:r>
              <a:rPr lang="fr-FR" dirty="0"/>
              <a:t> to the </a:t>
            </a:r>
            <a:r>
              <a:rPr lang="fr-FR" dirty="0" err="1"/>
              <a:t>storage</a:t>
            </a:r>
            <a:r>
              <a:rPr lang="fr-FR" dirty="0"/>
              <a:t> location</a:t>
            </a:r>
          </a:p>
          <a:p>
            <a:r>
              <a:rPr lang="fr-FR" b="1" dirty="0" err="1"/>
              <a:t>Study</a:t>
            </a:r>
            <a:r>
              <a:rPr lang="fr-FR" b="1" dirty="0"/>
              <a:t> Instance UID : </a:t>
            </a:r>
            <a:r>
              <a:rPr lang="fr-FR" dirty="0" err="1"/>
              <a:t>Identify</a:t>
            </a:r>
            <a:r>
              <a:rPr lang="fr-FR" dirty="0"/>
              <a:t> a full </a:t>
            </a:r>
            <a:r>
              <a:rPr lang="fr-FR" dirty="0" err="1"/>
              <a:t>examination</a:t>
            </a:r>
            <a:r>
              <a:rPr lang="fr-FR" dirty="0"/>
              <a:t> (location and time)</a:t>
            </a:r>
          </a:p>
          <a:p>
            <a:r>
              <a:rPr lang="fr-FR" b="1" dirty="0" err="1"/>
              <a:t>Series</a:t>
            </a:r>
            <a:r>
              <a:rPr lang="fr-FR" b="1" dirty="0"/>
              <a:t> Instance UID : </a:t>
            </a:r>
            <a:r>
              <a:rPr lang="fr-FR" dirty="0" err="1"/>
              <a:t>Identify</a:t>
            </a:r>
            <a:r>
              <a:rPr lang="fr-FR" dirty="0"/>
              <a:t> a image </a:t>
            </a:r>
            <a:r>
              <a:rPr lang="fr-FR" dirty="0" err="1"/>
              <a:t>series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study</a:t>
            </a:r>
            <a:endParaRPr lang="fr-FR" dirty="0"/>
          </a:p>
          <a:p>
            <a:r>
              <a:rPr lang="fr-FR" b="1" dirty="0"/>
              <a:t>SOP Instance UID : </a:t>
            </a:r>
            <a:r>
              <a:rPr lang="fr-FR" dirty="0" err="1"/>
              <a:t>Identify</a:t>
            </a:r>
            <a:r>
              <a:rPr lang="fr-FR" dirty="0"/>
              <a:t> image </a:t>
            </a:r>
            <a:r>
              <a:rPr lang="fr-FR" dirty="0" err="1"/>
              <a:t>associated</a:t>
            </a:r>
            <a:r>
              <a:rPr lang="fr-FR" dirty="0"/>
              <a:t> to the file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158F01-6568-4FA1-954A-A8FEDBCC0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18" y="1690688"/>
            <a:ext cx="3137731" cy="313773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CCD637-F5BC-30EF-AB1F-CEE26A66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44F48-D236-5440-948D-4A3E607278FC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CE3820-7235-D5EE-FB35-ADBEB658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E41D7B-74B2-F194-E49C-14D1B966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80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FB315-D029-47FF-89B6-49821126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9BF20F-279B-4A84-8316-5EDD0ACF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0" y="2015809"/>
            <a:ext cx="4982272" cy="2826382"/>
          </a:xfrm>
          <a:prstGeom prst="rect">
            <a:avLst/>
          </a:prstGeom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2ACDF2FA-AA3B-4467-A92B-2390B4CC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52" y="1015138"/>
            <a:ext cx="6535248" cy="4377383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725798-8E92-E625-FD83-D88C1006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D2B8-690D-8849-B030-30315F2C58FC}" type="datetime1">
              <a:rPr lang="fr-FR" smtClean="0"/>
              <a:t>27/04/2023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B6EFA6B-B063-914E-D64D-41BD56F6B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78709A-E4F0-506B-B3E8-95CBB4ED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84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B97D5-7A8D-4F16-B7CB-5B3DE6E95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DICOM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38EA48-09C5-4C42-AAD7-86671F42B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19" y="1422092"/>
            <a:ext cx="6496171" cy="4469524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But …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image in </a:t>
            </a:r>
            <a:r>
              <a:rPr lang="fr-FR" dirty="0" err="1"/>
              <a:t>this</a:t>
            </a:r>
            <a:r>
              <a:rPr lang="fr-FR" dirty="0"/>
              <a:t> jungle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hidded</a:t>
            </a:r>
            <a:r>
              <a:rPr lang="fr-FR" dirty="0"/>
              <a:t> in the Pixel Data Tag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Tags </a:t>
            </a:r>
            <a:r>
              <a:rPr lang="fr-FR" dirty="0" err="1"/>
              <a:t>needed</a:t>
            </a:r>
            <a:r>
              <a:rPr lang="fr-FR" dirty="0"/>
              <a:t> to </a:t>
            </a:r>
            <a:r>
              <a:rPr lang="fr-FR" dirty="0" err="1"/>
              <a:t>fully</a:t>
            </a:r>
            <a:r>
              <a:rPr lang="fr-FR" dirty="0"/>
              <a:t> use the pixel data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Rows</a:t>
            </a:r>
            <a:r>
              <a:rPr lang="fr-FR" dirty="0"/>
              <a:t> and </a:t>
            </a:r>
            <a:r>
              <a:rPr lang="fr-FR" dirty="0" err="1"/>
              <a:t>Columns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Samples</a:t>
            </a:r>
            <a:r>
              <a:rPr lang="fr-FR" dirty="0"/>
              <a:t> Per Pixel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Photometric</a:t>
            </a:r>
            <a:r>
              <a:rPr lang="fr-FR" dirty="0"/>
              <a:t> </a:t>
            </a:r>
            <a:r>
              <a:rPr lang="fr-FR" dirty="0" err="1"/>
              <a:t>Interpratation</a:t>
            </a:r>
            <a:endParaRPr lang="fr-F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Planar</a:t>
            </a:r>
            <a:r>
              <a:rPr lang="fr-FR" dirty="0"/>
              <a:t> configuration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Bits Allocated, Bits Stored and High Bit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Image size computing: </a:t>
            </a:r>
          </a:p>
          <a:p>
            <a:pPr algn="ctr"/>
            <a:r>
              <a:rPr lang="en-US" dirty="0">
                <a:effectLst/>
              </a:rPr>
              <a:t>ROWS * COLUMNS * NUMBER_OF_FRAMES * </a:t>
            </a:r>
          </a:p>
          <a:p>
            <a:pPr algn="ctr"/>
            <a:r>
              <a:rPr lang="en-US" dirty="0">
                <a:effectLst/>
              </a:rPr>
              <a:t>SAMPLES_PER_PIXEL * (BITS_ALLOCATED/8)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C31E70-80AE-49B9-B644-3964B5EFA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736" y="2334548"/>
            <a:ext cx="3242128" cy="264318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1A6F49-C1F0-3623-8F0B-A1CBA9D4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58F30-0F54-D54F-B01A-D914D111D428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E83C05-01A3-2923-1D4E-FD57FEB0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3F35A8-E95B-B024-4917-A726162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38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97AD5-4B21-4DCA-B792-378BAB30B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NIFTI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BC35D0-8148-41C5-90E6-09ED05D77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754" y="957359"/>
            <a:ext cx="6577691" cy="510054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i="0" u="none" strike="noStrike" baseline="0" dirty="0" err="1">
                <a:solidFill>
                  <a:srgbClr val="AD0101"/>
                </a:solidFill>
                <a:latin typeface="Arial-BoldMS"/>
              </a:rPr>
              <a:t>N</a:t>
            </a:r>
            <a:r>
              <a:rPr lang="fr-FR" b="0" i="0" u="none" strike="noStrike" baseline="0" dirty="0" err="1">
                <a:solidFill>
                  <a:srgbClr val="000000"/>
                </a:solidFill>
                <a:latin typeface="ArialMS"/>
              </a:rPr>
              <a:t>euroimaging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ArialMS"/>
              </a:rPr>
              <a:t> </a:t>
            </a:r>
            <a:r>
              <a:rPr lang="fr-FR" b="1" i="0" u="none" strike="noStrike" baseline="0" dirty="0" err="1">
                <a:solidFill>
                  <a:srgbClr val="AD0101"/>
                </a:solidFill>
                <a:latin typeface="Arial-BoldMS"/>
              </a:rPr>
              <a:t>I</a:t>
            </a:r>
            <a:r>
              <a:rPr lang="fr-FR" b="0" i="0" u="none" strike="noStrike" baseline="0" dirty="0" err="1">
                <a:solidFill>
                  <a:srgbClr val="000000"/>
                </a:solidFill>
                <a:latin typeface="ArialMS"/>
              </a:rPr>
              <a:t>n</a:t>
            </a:r>
            <a:r>
              <a:rPr lang="fr-FR" b="1" i="0" u="none" strike="noStrike" baseline="0" dirty="0" err="1">
                <a:solidFill>
                  <a:srgbClr val="AD0101"/>
                </a:solidFill>
                <a:latin typeface="Arial-BoldMS"/>
              </a:rPr>
              <a:t>f</a:t>
            </a:r>
            <a:r>
              <a:rPr lang="fr-FR" b="0" i="0" u="none" strike="noStrike" baseline="0" dirty="0" err="1">
                <a:solidFill>
                  <a:srgbClr val="000000"/>
                </a:solidFill>
                <a:latin typeface="ArialMS"/>
              </a:rPr>
              <a:t>ormatics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ArialMS"/>
              </a:rPr>
              <a:t> </a:t>
            </a:r>
            <a:r>
              <a:rPr lang="fr-FR" b="1" i="0" u="none" strike="noStrike" baseline="0" dirty="0" err="1">
                <a:solidFill>
                  <a:srgbClr val="AD0101"/>
                </a:solidFill>
                <a:latin typeface="Arial-BoldMS"/>
              </a:rPr>
              <a:t>T</a:t>
            </a:r>
            <a:r>
              <a:rPr lang="fr-FR" b="0" i="0" u="none" strike="noStrike" baseline="0" dirty="0" err="1">
                <a:solidFill>
                  <a:srgbClr val="000000"/>
                </a:solidFill>
                <a:latin typeface="ArialMS"/>
              </a:rPr>
              <a:t>echnology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ArialMS"/>
              </a:rPr>
              <a:t> </a:t>
            </a:r>
            <a:r>
              <a:rPr lang="fr-FR" b="1" i="0" u="none" strike="noStrike" baseline="0" dirty="0">
                <a:solidFill>
                  <a:srgbClr val="FF0000"/>
                </a:solidFill>
                <a:latin typeface="Arial-BoldMS"/>
              </a:rPr>
              <a:t>I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ArialMS"/>
              </a:rPr>
              <a:t>nitiative</a:t>
            </a:r>
            <a:endParaRPr lang="fr-FR" sz="4000" dirty="0"/>
          </a:p>
          <a:p>
            <a:r>
              <a:rPr lang="fr-FR" b="0" i="0" u="none" strike="noStrike" dirty="0">
                <a:effectLst/>
                <a:latin typeface="Söhne"/>
              </a:rPr>
              <a:t>This </a:t>
            </a:r>
            <a:r>
              <a:rPr lang="fr-FR" b="0" i="0" u="none" strike="noStrike" dirty="0" err="1">
                <a:effectLst/>
                <a:latin typeface="Söhne"/>
              </a:rPr>
              <a:t>is</a:t>
            </a:r>
            <a:r>
              <a:rPr lang="fr-FR" b="0" i="0" u="none" strike="noStrike" dirty="0">
                <a:effectLst/>
                <a:latin typeface="Söhne"/>
              </a:rPr>
              <a:t> a </a:t>
            </a:r>
            <a:r>
              <a:rPr lang="fr-FR" b="0" i="0" u="none" strike="noStrike" dirty="0" err="1">
                <a:effectLst/>
                <a:latin typeface="Söhne"/>
              </a:rPr>
              <a:t>neuroimaging</a:t>
            </a:r>
            <a:r>
              <a:rPr lang="fr-FR" b="0" i="0" u="none" strike="noStrike" dirty="0">
                <a:effectLst/>
                <a:latin typeface="Söhne"/>
              </a:rPr>
              <a:t> format </a:t>
            </a:r>
            <a:r>
              <a:rPr lang="fr-FR" b="0" i="0" u="none" strike="noStrike" dirty="0" err="1">
                <a:effectLst/>
                <a:latin typeface="Söhne"/>
              </a:rPr>
              <a:t>that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is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still</a:t>
            </a:r>
            <a:r>
              <a:rPr lang="fr-FR" b="0" i="0" u="none" strike="noStrike" dirty="0">
                <a:effectLst/>
                <a:latin typeface="Söhne"/>
              </a:rPr>
              <a:t> in </a:t>
            </a:r>
            <a:r>
              <a:rPr lang="fr-FR" b="0" i="0" u="none" strike="noStrike" dirty="0" err="1">
                <a:effectLst/>
                <a:latin typeface="Söhne"/>
              </a:rPr>
              <a:t>its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early</a:t>
            </a:r>
            <a:r>
              <a:rPr lang="fr-FR" b="0" i="0" u="none" strike="noStrike" dirty="0">
                <a:effectLst/>
                <a:latin typeface="Söhne"/>
              </a:rPr>
              <a:t> stages.</a:t>
            </a:r>
          </a:p>
          <a:p>
            <a:r>
              <a:rPr lang="fr-FR" b="0" i="0" u="none" strike="noStrike" dirty="0" err="1">
                <a:effectLst/>
                <a:latin typeface="Söhne"/>
              </a:rPr>
              <a:t>Unlike</a:t>
            </a:r>
            <a:r>
              <a:rPr lang="fr-FR" b="0" i="0" u="none" strike="noStrike" dirty="0">
                <a:effectLst/>
                <a:latin typeface="Söhne"/>
              </a:rPr>
              <a:t> DICOM, </a:t>
            </a:r>
            <a:r>
              <a:rPr lang="fr-FR" b="0" i="0" u="none" strike="noStrike" dirty="0" err="1">
                <a:effectLst/>
                <a:latin typeface="Söhne"/>
              </a:rPr>
              <a:t>it</a:t>
            </a:r>
            <a:r>
              <a:rPr lang="fr-FR" b="0" i="0" u="none" strike="noStrike" dirty="0">
                <a:effectLst/>
                <a:latin typeface="Söhne"/>
              </a:rPr>
              <a:t> uses a single file to group files.</a:t>
            </a:r>
          </a:p>
          <a:p>
            <a:r>
              <a:rPr lang="fr-FR" b="0" i="0" u="none" strike="noStrike" dirty="0">
                <a:effectLst/>
                <a:latin typeface="Söhne"/>
              </a:rPr>
              <a:t>NIFTI </a:t>
            </a:r>
            <a:r>
              <a:rPr lang="fr-FR" b="0" i="0" u="none" strike="noStrike" dirty="0" err="1">
                <a:effectLst/>
                <a:latin typeface="Söhne"/>
              </a:rPr>
              <a:t>is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available</a:t>
            </a:r>
            <a:r>
              <a:rPr lang="fr-FR" b="0" i="0" u="none" strike="noStrike" dirty="0">
                <a:effectLst/>
                <a:latin typeface="Söhne"/>
              </a:rPr>
              <a:t> in </a:t>
            </a:r>
            <a:r>
              <a:rPr lang="fr-FR" b="0" i="0" u="none" strike="noStrike" dirty="0" err="1">
                <a:effectLst/>
                <a:latin typeface="Söhne"/>
              </a:rPr>
              <a:t>two</a:t>
            </a:r>
            <a:r>
              <a:rPr lang="fr-FR" b="0" i="0" u="none" strike="noStrike" dirty="0">
                <a:effectLst/>
                <a:latin typeface="Söhne"/>
              </a:rPr>
              <a:t> versions - NIFTI-1 and NIFTI-2 - </a:t>
            </a:r>
            <a:r>
              <a:rPr lang="fr-FR" b="0" i="0" u="none" strike="noStrike" dirty="0" err="1">
                <a:effectLst/>
                <a:latin typeface="Söhne"/>
              </a:rPr>
              <a:t>which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allow</a:t>
            </a:r>
            <a:r>
              <a:rPr lang="fr-FR" b="0" i="0" u="none" strike="noStrike" dirty="0">
                <a:effectLst/>
                <a:latin typeface="Söhne"/>
              </a:rPr>
              <a:t> for </a:t>
            </a:r>
            <a:r>
              <a:rPr lang="fr-FR" b="0" i="0" u="none" strike="noStrike" dirty="0" err="1">
                <a:effectLst/>
                <a:latin typeface="Söhne"/>
              </a:rPr>
              <a:t>superior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storage</a:t>
            </a:r>
            <a:r>
              <a:rPr lang="fr-FR" b="0" i="0" u="none" strike="noStrike" dirty="0">
                <a:effectLst/>
                <a:latin typeface="Söhne"/>
              </a:rPr>
              <a:t>.</a:t>
            </a:r>
          </a:p>
          <a:p>
            <a:r>
              <a:rPr lang="fr-FR" b="0" i="0" u="none" strike="noStrike" dirty="0" err="1">
                <a:effectLst/>
                <a:latin typeface="Söhne"/>
              </a:rPr>
              <a:t>Additionally</a:t>
            </a:r>
            <a:r>
              <a:rPr lang="fr-FR" b="0" i="0" u="none" strike="noStrike" dirty="0">
                <a:effectLst/>
                <a:latin typeface="Söhne"/>
              </a:rPr>
              <a:t>, </a:t>
            </a:r>
            <a:r>
              <a:rPr lang="fr-FR" b="0" i="0" u="none" strike="noStrike" dirty="0" err="1">
                <a:effectLst/>
                <a:latin typeface="Söhne"/>
              </a:rPr>
              <a:t>there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is</a:t>
            </a:r>
            <a:r>
              <a:rPr lang="fr-FR" b="0" i="0" u="none" strike="noStrike" dirty="0">
                <a:effectLst/>
                <a:latin typeface="Söhne"/>
              </a:rPr>
              <a:t> a </a:t>
            </a:r>
            <a:r>
              <a:rPr lang="fr-FR" b="0" i="0" u="none" strike="noStrike" dirty="0" err="1">
                <a:effectLst/>
                <a:latin typeface="Söhne"/>
              </a:rPr>
              <a:t>difference</a:t>
            </a:r>
            <a:r>
              <a:rPr lang="fr-FR" b="0" i="0" u="none" strike="noStrike" dirty="0">
                <a:effectLst/>
                <a:latin typeface="Söhne"/>
              </a:rPr>
              <a:t> in </a:t>
            </a:r>
            <a:r>
              <a:rPr lang="fr-FR" b="0" i="0" u="none" strike="noStrike" dirty="0" err="1">
                <a:effectLst/>
                <a:latin typeface="Söhne"/>
              </a:rPr>
              <a:t>reference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between</a:t>
            </a:r>
            <a:r>
              <a:rPr lang="fr-FR" b="0" i="0" u="none" strike="noStrike" dirty="0">
                <a:effectLst/>
                <a:latin typeface="Söhne"/>
              </a:rPr>
              <a:t> DICOM and NIFTI</a:t>
            </a:r>
            <a:endParaRPr lang="fr-FR" dirty="0"/>
          </a:p>
        </p:txBody>
      </p:sp>
      <p:pic>
        <p:nvPicPr>
          <p:cNvPr id="5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A9267B6F-15DB-49A4-B414-099CEBC7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75" y="2764168"/>
            <a:ext cx="4332844" cy="174477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0C5E0-6419-EFAD-40F7-0D5086CB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D199-CD27-4640-9EAA-20D8A2C113FE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8BD08D-35F7-6EAA-F137-3EEF2D64A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A197D8-EEB7-AAE1-747E-7E201A47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6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154723-4554-4380-8567-DB7153B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NIFTI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04286F-4E37-4E74-B913-586D36EAA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6025" y="5120246"/>
            <a:ext cx="9436292" cy="736250"/>
          </a:xfrm>
        </p:spPr>
        <p:txBody>
          <a:bodyPr/>
          <a:lstStyle/>
          <a:p>
            <a:r>
              <a:rPr lang="en-US"/>
              <a:t>With two mains differences: LPS (DICOM) et RAS (NIFTI)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1E195C-0355-41BA-A2C4-8294ED85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25" y="1262390"/>
            <a:ext cx="8572500" cy="3552825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0F20F21-F2BA-E871-E217-B1687829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15BC-5477-3048-A7F5-C746C2B5F02C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731669-334A-DF35-1EA5-EF856F1F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FB6A8F-B041-68C9-EDAB-111370D4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0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CC002-E867-4904-94AE-543E0627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NIFTI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A7F5D8-EB4D-4C5B-AAF2-2918C1EBF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5613155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Composed</a:t>
            </a:r>
            <a:r>
              <a:rPr lang="fr-FR" dirty="0"/>
              <a:t> by a simple header (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the DICOM)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Then</a:t>
            </a:r>
            <a:r>
              <a:rPr lang="fr-FR" dirty="0"/>
              <a:t>, a data matrix (</a:t>
            </a:r>
            <a:r>
              <a:rPr lang="fr-FR" dirty="0" err="1"/>
              <a:t>with</a:t>
            </a:r>
            <a:r>
              <a:rPr lang="fr-FR" dirty="0"/>
              <a:t> all slices)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transformation matrix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en-US" dirty="0"/>
              <a:t>Python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: </a:t>
            </a:r>
            <a:r>
              <a:rPr lang="fr-FR" dirty="0" err="1"/>
              <a:t>Nibabel</a:t>
            </a:r>
            <a:r>
              <a:rPr lang="fr-FR" dirty="0"/>
              <a:t> 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1D816F6-7983-4FAD-9712-499F63021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9402" y="2084832"/>
            <a:ext cx="3425059" cy="3425059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A69B7D-479A-6D0E-F957-43FD6A93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22D8-2B10-A243-BAFF-A22D875DBCCB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39366B-8588-B2BD-485A-71BE04CD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463A58-64F5-A65F-718A-AA9AFF9E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30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A3A8C-4ED9-4F00-82C0-08F2C524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formats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742482-5532-4998-ADDC-F7537A13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41" y="1360186"/>
            <a:ext cx="11525423" cy="413762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54551A8-940F-620A-E2EA-AA2BE417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FC31F-F709-C04A-8A45-5393DCD62AAD}" type="datetime1">
              <a:rPr lang="fr-FR" smtClean="0"/>
              <a:t>27/04/2023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7F7117-6D3F-D49A-16AF-F4BF77CA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AA3A36-8F89-058D-6A87-BDA0AC47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3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B3EE6-0489-4229-A1AD-57BE1C44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formats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AA84F2-01FF-4746-9F4B-6FD266E4C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296" y="1645919"/>
            <a:ext cx="6314720" cy="402336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.</a:t>
            </a:r>
            <a:r>
              <a:rPr lang="fr-FR" dirty="0" err="1"/>
              <a:t>hdr</a:t>
            </a:r>
            <a:r>
              <a:rPr lang="fr-FR" dirty="0"/>
              <a:t> / .</a:t>
            </a:r>
            <a:r>
              <a:rPr lang="fr-FR" dirty="0" err="1"/>
              <a:t>img</a:t>
            </a:r>
            <a:r>
              <a:rPr lang="fr-FR" dirty="0"/>
              <a:t> / .</a:t>
            </a:r>
            <a:r>
              <a:rPr lang="fr-FR" dirty="0" err="1"/>
              <a:t>rda</a:t>
            </a:r>
            <a:r>
              <a:rPr lang="fr-FR" dirty="0"/>
              <a:t> / .</a:t>
            </a:r>
            <a:r>
              <a:rPr lang="fr-FR" dirty="0" err="1"/>
              <a:t>npy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a large, large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medical</a:t>
            </a:r>
            <a:r>
              <a:rPr lang="fr-FR" dirty="0"/>
              <a:t> </a:t>
            </a:r>
            <a:r>
              <a:rPr lang="fr-FR" dirty="0" err="1"/>
              <a:t>imaging</a:t>
            </a:r>
            <a:r>
              <a:rPr lang="fr-FR" dirty="0"/>
              <a:t>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Advice</a:t>
            </a:r>
            <a:r>
              <a:rPr lang="fr-FR" dirty="0"/>
              <a:t> : Try to come back as possible to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know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Helps</a:t>
            </a:r>
            <a:r>
              <a:rPr lang="fr-FR" dirty="0"/>
              <a:t> in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(software,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Re-use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Will </a:t>
            </a:r>
            <a:r>
              <a:rPr lang="fr-FR" dirty="0" err="1"/>
              <a:t>smooth</a:t>
            </a:r>
            <a:r>
              <a:rPr lang="fr-FR" dirty="0"/>
              <a:t> the </a:t>
            </a:r>
            <a:r>
              <a:rPr lang="fr-FR" dirty="0" err="1"/>
              <a:t>imaging</a:t>
            </a:r>
            <a:r>
              <a:rPr lang="fr-FR" dirty="0"/>
              <a:t> transfert part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16167A-BB71-46DE-B10F-ECDF2E7B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345" y="1834022"/>
            <a:ext cx="3647155" cy="364715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FCCC0A6-9DA5-4346-8F77-3E4F62C3C325}"/>
              </a:ext>
            </a:extLst>
          </p:cNvPr>
          <p:cNvSpPr txBox="1"/>
          <p:nvPr/>
        </p:nvSpPr>
        <p:spPr>
          <a:xfrm>
            <a:off x="7943662" y="5111845"/>
            <a:ext cx="327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Don’t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lost</a:t>
            </a:r>
            <a:r>
              <a:rPr lang="fr-FR" dirty="0"/>
              <a:t> in file format jungle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D865A740-525C-E2CE-6AA4-D8101E72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E0A31-7800-0B40-9D80-C6E6CD50BC1D}" type="datetime1">
              <a:rPr lang="fr-FR" smtClean="0"/>
              <a:t>27/04/2023</a:t>
            </a:fld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63BBA67-9D0A-4B55-1096-3D1143E5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CCCFE4B-3911-83D3-38E9-CD74F567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4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996E79-2656-42D4-8953-2B69E05604A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B5BDC11B-3A3F-4EBA-BED4-BD363417B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5711474"/>
              </p:ext>
            </p:extLst>
          </p:nvPr>
        </p:nvGraphicFramePr>
        <p:xfrm>
          <a:off x="838200" y="1825625"/>
          <a:ext cx="10515600" cy="3105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577FF0-4CBE-43A3-8DA1-14773D71BD9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8FEF4A1-758A-FC4E-A127-3F09642EAB32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9E0D0A-6163-4FC1-BE10-6C72F0198E3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734B60-CD39-41C7-A20E-4F0FCA92127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21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AB1794D-3441-4C1F-B9AD-6A1FE15B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 err="1"/>
              <a:t>Quizz</a:t>
            </a:r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89DD55A-E25D-4596-93AA-F73389FAE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see if everything is ok!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B3EB1-041A-4E91-B491-642BAF76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DA13-FB85-8F48-ABEA-6C205EF3C454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815540-027B-4459-9726-7552884F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32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D9B3A27-5CD6-44D5-A001-F578622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1 : modality ?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C31A164-E3DE-402D-B0C6-404FB9F3D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41" y="1374239"/>
            <a:ext cx="5668318" cy="4307921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FFB22D-9251-4E05-860C-B82125B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933F-2142-FD4D-8052-5CFEC6B4BC94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F6C7B-B436-4E99-83B1-441DCDE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31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C7DE8E-B9C6-4BC4-A553-5E2C2CB55A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26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D9B3A27-5CD6-44D5-A001-F578622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2 : modality ?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2F9033B-BDC6-2253-54D4-B1616C33F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FFB22D-9251-4E05-860C-B82125B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DCF5-F9C7-614D-B7AC-D18F372A3808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F6C7B-B436-4E99-83B1-441DCDE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32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C7DE8E-B9C6-4BC4-A553-5E2C2CB55A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pic>
        <p:nvPicPr>
          <p:cNvPr id="9" name="Image 8" descr="Une image contenant arthropode, invertébré, branchiopode&#10;&#10;Description générée automatiquement">
            <a:extLst>
              <a:ext uri="{FF2B5EF4-FFF2-40B4-BE49-F238E27FC236}">
                <a16:creationId xmlns:a16="http://schemas.microsoft.com/office/drawing/2014/main" id="{5CF24345-C90E-421E-9C88-9F12948FC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57" y="1819596"/>
            <a:ext cx="6009131" cy="416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08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D9B3A27-5CD6-44D5-A001-F578622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3 : modality ?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7479E22-3E4E-E36F-D8AA-F8BAB1C5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FFB22D-9251-4E05-860C-B82125B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F5B4-58B9-4541-A5E4-F21AAB3F6305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F6C7B-B436-4E99-83B1-441DCDE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33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C7DE8E-B9C6-4BC4-A553-5E2C2CB55A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pic>
        <p:nvPicPr>
          <p:cNvPr id="3" name="Image 2" descr="Une image contenant dessin au trait&#10;&#10;Description générée automatiquement">
            <a:extLst>
              <a:ext uri="{FF2B5EF4-FFF2-40B4-BE49-F238E27FC236}">
                <a16:creationId xmlns:a16="http://schemas.microsoft.com/office/drawing/2014/main" id="{57DE45A5-0133-4136-9910-02471BC1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932812"/>
            <a:ext cx="5372101" cy="402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52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D9B3A27-5CD6-44D5-A001-F578622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4 : modality ? Pathology ?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B68F0FF-A060-4EE7-A178-9DBE128D5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FFB22D-9251-4E05-860C-B82125B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B5F44-1098-8D48-8EDA-4571CBD88D6F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F6C7B-B436-4E99-83B1-441DCDE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34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C7DE8E-B9C6-4BC4-A553-5E2C2CB55A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F31CD14-B892-467E-9FD0-30E646DE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88" y="1734420"/>
            <a:ext cx="4149224" cy="43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11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D9B3A27-5CD6-44D5-A001-F578622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5 : modality ? Pathology ?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FE174D6-5052-F3D9-8125-834F57C75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FFB22D-9251-4E05-860C-B82125B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5B6F-EBB8-584D-B8DE-E7ED873BEE33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F6C7B-B436-4E99-83B1-441DCDE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35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C7DE8E-B9C6-4BC4-A553-5E2C2CB55A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960708-B661-4A64-86F9-3BD0F0C81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71" y="2033148"/>
            <a:ext cx="4682258" cy="376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76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D9B3A27-5CD6-44D5-A001-F578622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6 : modality ?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6BE195A-2EB8-3ED6-E036-379A1711B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FFB22D-9251-4E05-860C-B82125B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8237-6B62-AF42-B3E9-68366F89092B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F6C7B-B436-4E99-83B1-441DCDE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36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C7DE8E-B9C6-4BC4-A553-5E2C2CB55A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pic>
        <p:nvPicPr>
          <p:cNvPr id="8" name="Image 7" descr="Une image contenant texte, posant, différent, très coloré&#10;&#10;Description générée automatiquement">
            <a:extLst>
              <a:ext uri="{FF2B5EF4-FFF2-40B4-BE49-F238E27FC236}">
                <a16:creationId xmlns:a16="http://schemas.microsoft.com/office/drawing/2014/main" id="{F8137254-F11A-484D-A4CD-B0CB6AE01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64" y="1479176"/>
            <a:ext cx="8566272" cy="48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21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D9B3A27-5CD6-44D5-A001-F578622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7 : modality ? Ponderation ?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C8BE93A-F75C-F169-B689-D0D1533BA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FFB22D-9251-4E05-860C-B82125B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11C9-1412-494D-95E6-7A9FCF82DCFE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F6C7B-B436-4E99-83B1-441DCDE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37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C7DE8E-B9C6-4BC4-A553-5E2C2CB55A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BECFAD-9008-4E73-AFA7-23EE21C5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318" y="1856819"/>
            <a:ext cx="4333399" cy="43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32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D9B3A27-5CD6-44D5-A001-F578622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8 : modality ? Ponderation ?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0F7CA55-DA7E-5B80-3168-762477602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FFB22D-9251-4E05-860C-B82125B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694E-A594-8047-97ED-CC6EA8E30E72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F6C7B-B436-4E99-83B1-441DCDE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38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C7DE8E-B9C6-4BC4-A553-5E2C2CB55A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B1FC70B-2072-4DA8-80B2-BDB4F7DF7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83660"/>
            <a:ext cx="4805082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50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D9B3A27-5CD6-44D5-A001-F578622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9 : modality ? Ponderation ?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A4432FD-B82F-5878-9739-18965A2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FFB22D-9251-4E05-860C-B82125BA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4463-AA8F-1A45-8E3B-808639CF96DC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F6C7B-B436-4E99-83B1-441DCDE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39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C7DE8E-B9C6-4BC4-A553-5E2C2CB55A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pic>
        <p:nvPicPr>
          <p:cNvPr id="3" name="Image 2" descr="Une image contenant cratère, sombre, ciel nocturne&#10;&#10;Description générée automatiquement">
            <a:extLst>
              <a:ext uri="{FF2B5EF4-FFF2-40B4-BE49-F238E27FC236}">
                <a16:creationId xmlns:a16="http://schemas.microsoft.com/office/drawing/2014/main" id="{0C5E8D6F-EF5F-400B-97D5-8A9D129D8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12" b="14609"/>
          <a:stretch/>
        </p:blipFill>
        <p:spPr>
          <a:xfrm>
            <a:off x="4808758" y="1628251"/>
            <a:ext cx="2860275" cy="46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53770B-12E3-4CC7-9334-F93164E763A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accent5"/>
                </a:solidFill>
              </a:rPr>
              <a:t>Global objective of the class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6472F5-4F12-45AF-8D50-A6EAEDBD65B8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4D82757-3279-7948-8A31-4946B8F0692A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67E307-9B72-4AB8-B508-4DF192C3A74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0D32F3-7E07-42C9-9A7B-6246F74EA36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1F785D-7876-473D-B2C6-28F193FCB87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22" name="Espace réservé du contenu 2">
            <a:extLst>
              <a:ext uri="{FF2B5EF4-FFF2-40B4-BE49-F238E27FC236}">
                <a16:creationId xmlns:a16="http://schemas.microsoft.com/office/drawing/2014/main" id="{1210CE99-7C3D-4B5E-AFEE-A2B080F2F1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3208" y="1214718"/>
          <a:ext cx="5480663" cy="4910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4655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EC2D1C-A244-0899-8757-36E33786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MR </a:t>
            </a:r>
            <a:r>
              <a:rPr lang="fr-FR" dirty="0" err="1"/>
              <a:t>Generalities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D556C9-58B1-BB7D-8835-1B237394F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DCD7F3-8A21-2708-2CAA-3423A97C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8A3CC-941F-4A40-B0A1-626614F09E77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C73553-EB18-F24B-5193-81BE86C7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D8F821-E958-41E0-4785-34D6BF50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30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BFDE8-568C-4EE8-98AC-FE5D9A4972A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en-US" dirty="0"/>
              <a:t>Exchange time!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D4AAF4-351F-400D-8168-BA35A6517222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064765"/>
            <a:ext cx="10515600" cy="1413231"/>
          </a:xfrm>
        </p:spPr>
        <p:txBody>
          <a:bodyPr/>
          <a:lstStyle/>
          <a:p>
            <a:pPr algn="ctr"/>
            <a:r>
              <a:rPr lang="en-US" dirty="0"/>
              <a:t>What do you know about MR 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D144EC-CF15-40D6-979A-3408895A8E4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0E6C9C43-9F97-6049-A184-BCB3417C9BB3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59763E-0065-4A08-B688-45846670D2F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0D6ACD-CB3B-4430-B7F2-F818B4CFFAE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53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Historic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55048" y="1813280"/>
            <a:ext cx="8229600" cy="4327066"/>
          </a:xfrm>
        </p:spPr>
        <p:txBody>
          <a:bodyPr>
            <a:normAutofit/>
          </a:bodyPr>
          <a:lstStyle/>
          <a:p>
            <a:r>
              <a:rPr lang="fr-FR" sz="2400" dirty="0" err="1"/>
              <a:t>Starting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1930, the </a:t>
            </a:r>
            <a:r>
              <a:rPr lang="fr-FR" sz="2400" dirty="0" err="1"/>
              <a:t>physicist</a:t>
            </a:r>
            <a:r>
              <a:rPr lang="fr-FR" sz="2400" dirty="0"/>
              <a:t> </a:t>
            </a:r>
            <a:r>
              <a:rPr lang="fr-FR" sz="2400" dirty="0" err="1"/>
              <a:t>Isidor</a:t>
            </a:r>
            <a:r>
              <a:rPr lang="fr-FR" sz="2400" dirty="0"/>
              <a:t> Isaac Rabi </a:t>
            </a:r>
            <a:r>
              <a:rPr lang="fr-FR" sz="2400" dirty="0" err="1"/>
              <a:t>took</a:t>
            </a:r>
            <a:r>
              <a:rPr lang="fr-FR" sz="2400" dirty="0"/>
              <a:t> an </a:t>
            </a:r>
            <a:r>
              <a:rPr lang="fr-FR" sz="2400" dirty="0" err="1"/>
              <a:t>interest</a:t>
            </a:r>
            <a:r>
              <a:rPr lang="fr-FR" sz="2400" dirty="0"/>
              <a:t> in the nature of the forces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bind</a:t>
            </a:r>
            <a:r>
              <a:rPr lang="fr-FR" sz="2400" dirty="0"/>
              <a:t> protons in the </a:t>
            </a:r>
            <a:r>
              <a:rPr lang="fr-FR" sz="2400" dirty="0" err="1"/>
              <a:t>atomic</a:t>
            </a:r>
            <a:r>
              <a:rPr lang="fr-FR" sz="2400" dirty="0"/>
              <a:t> nucleus.</a:t>
            </a:r>
            <a:r>
              <a:rPr lang="fr-FR" sz="2000" dirty="0"/>
              <a:t> </a:t>
            </a:r>
          </a:p>
          <a:p>
            <a:pPr lvl="1"/>
            <a:r>
              <a:rPr lang="fr-FR" sz="1600" dirty="0"/>
              <a:t>He </a:t>
            </a:r>
            <a:r>
              <a:rPr lang="fr-FR" sz="1600" dirty="0" err="1"/>
              <a:t>pioneered</a:t>
            </a:r>
            <a:r>
              <a:rPr lang="fr-FR" sz="1600" dirty="0"/>
              <a:t> </a:t>
            </a:r>
            <a:r>
              <a:rPr lang="fr-FR" sz="1600" dirty="0" err="1"/>
              <a:t>molecular</a:t>
            </a:r>
            <a:r>
              <a:rPr lang="fr-FR" sz="1600" dirty="0"/>
              <a:t> </a:t>
            </a:r>
            <a:r>
              <a:rPr lang="fr-FR" sz="1600" dirty="0" err="1"/>
              <a:t>detection</a:t>
            </a:r>
            <a:r>
              <a:rPr lang="fr-FR" sz="1600" dirty="0"/>
              <a:t> </a:t>
            </a:r>
            <a:r>
              <a:rPr lang="fr-FR" sz="1600" dirty="0" err="1"/>
              <a:t>through</a:t>
            </a:r>
            <a:r>
              <a:rPr lang="fr-FR" sz="1600" dirty="0"/>
              <a:t> a </a:t>
            </a:r>
            <a:r>
              <a:rPr lang="fr-FR" sz="1600" dirty="0" err="1"/>
              <a:t>magnetic</a:t>
            </a:r>
            <a:r>
              <a:rPr lang="fr-FR" sz="1600" dirty="0"/>
              <a:t> </a:t>
            </a:r>
            <a:r>
              <a:rPr lang="fr-FR" sz="1600" dirty="0" err="1"/>
              <a:t>resonance</a:t>
            </a:r>
            <a:r>
              <a:rPr lang="fr-FR" sz="1600" dirty="0"/>
              <a:t> system.</a:t>
            </a:r>
          </a:p>
          <a:p>
            <a:pPr marL="457200" lvl="1" indent="0">
              <a:buNone/>
            </a:pPr>
            <a:endParaRPr lang="fr-FR" sz="2000" dirty="0"/>
          </a:p>
          <a:p>
            <a:r>
              <a:rPr lang="fr-FR" sz="2400" b="1" dirty="0"/>
              <a:t>1933</a:t>
            </a:r>
            <a:r>
              <a:rPr lang="fr-FR" sz="2400" dirty="0"/>
              <a:t> Stern et al. </a:t>
            </a:r>
            <a:r>
              <a:rPr lang="fr-FR" sz="2400" dirty="0" err="1"/>
              <a:t>discovered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the proton </a:t>
            </a:r>
            <a:r>
              <a:rPr lang="fr-FR" sz="2400" dirty="0" err="1"/>
              <a:t>possesses</a:t>
            </a:r>
            <a:r>
              <a:rPr lang="fr-FR" sz="2400" dirty="0"/>
              <a:t> a </a:t>
            </a:r>
            <a:r>
              <a:rPr lang="fr-FR" sz="2400" dirty="0" err="1"/>
              <a:t>magnetic</a:t>
            </a:r>
            <a:r>
              <a:rPr lang="fr-FR" sz="2400" dirty="0"/>
              <a:t> moment.</a:t>
            </a:r>
          </a:p>
        </p:txBody>
      </p:sp>
      <p:pic>
        <p:nvPicPr>
          <p:cNvPr id="5" name="Picture 4" descr="https://encrypted-tbn1.gstatic.com/images?q=tbn:ANd9GcRloLOQgR6zgKTgAwxnVasmHTgZVx20kBGs2qeKt89pSCU522y78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9229" y="2982813"/>
            <a:ext cx="2797064" cy="2524043"/>
          </a:xfrm>
          <a:prstGeom prst="rect">
            <a:avLst/>
          </a:prstGeom>
          <a:noFill/>
        </p:spPr>
      </p:pic>
      <p:sp>
        <p:nvSpPr>
          <p:cNvPr id="6" name="AutoShape 2" descr="http://upload.wikimedia.org/wikipedia/commons/thumb/b/ba/II_Rabi.jpg/220px-II_Rabi.jpg"/>
          <p:cNvSpPr>
            <a:spLocks noChangeAspect="1" noChangeArrowheads="1"/>
          </p:cNvSpPr>
          <p:nvPr/>
        </p:nvSpPr>
        <p:spPr bwMode="auto">
          <a:xfrm>
            <a:off x="1587501" y="-136525"/>
            <a:ext cx="13430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481" y="307994"/>
            <a:ext cx="1047750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070C6D-50AB-2202-0DC8-F9521F2D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5333-2976-6B4A-AEE1-D2D28449A70F}" type="datetime1">
              <a:rPr lang="fr-FR" smtClean="0"/>
              <a:t>27/04/2023</a:t>
            </a:fld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6DCC800-EBE3-1CE5-D39C-B12B17556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E0F9FF4-7037-07D1-CC7E-EEEF840C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47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Historic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700809"/>
            <a:ext cx="8570168" cy="4625609"/>
          </a:xfrm>
        </p:spPr>
        <p:txBody>
          <a:bodyPr>
            <a:normAutofit/>
          </a:bodyPr>
          <a:lstStyle/>
          <a:p>
            <a:r>
              <a:rPr lang="fr-FR" dirty="0"/>
              <a:t>Magnetic </a:t>
            </a:r>
            <a:r>
              <a:rPr lang="fr-FR" dirty="0" err="1"/>
              <a:t>field</a:t>
            </a:r>
            <a:endParaRPr lang="fr-FR" dirty="0"/>
          </a:p>
          <a:p>
            <a:pPr lvl="1"/>
            <a:r>
              <a:rPr lang="fr-FR" dirty="0"/>
              <a:t>In 1939, I. Rabi </a:t>
            </a:r>
            <a:r>
              <a:rPr lang="fr-FR" dirty="0" err="1"/>
              <a:t>demonstrated</a:t>
            </a:r>
            <a:r>
              <a:rPr lang="fr-FR" dirty="0"/>
              <a:t> the interaction of </a:t>
            </a:r>
            <a:r>
              <a:rPr lang="fr-FR" dirty="0" err="1"/>
              <a:t>electromagnetic</a:t>
            </a:r>
            <a:r>
              <a:rPr lang="fr-FR" dirty="0"/>
              <a:t> </a:t>
            </a:r>
            <a:r>
              <a:rPr lang="fr-FR" dirty="0" err="1"/>
              <a:t>waves</a:t>
            </a:r>
            <a:r>
              <a:rPr lang="fr-FR" dirty="0"/>
              <a:t> and </a:t>
            </a:r>
            <a:r>
              <a:rPr lang="fr-FR" dirty="0" err="1"/>
              <a:t>nuclei</a:t>
            </a:r>
            <a:r>
              <a:rPr lang="fr-FR" dirty="0"/>
              <a:t> on </a:t>
            </a:r>
            <a:r>
              <a:rPr lang="fr-FR" dirty="0" err="1"/>
              <a:t>beams</a:t>
            </a:r>
            <a:r>
              <a:rPr lang="fr-FR" dirty="0"/>
              <a:t> of </a:t>
            </a:r>
            <a:r>
              <a:rPr lang="fr-FR" dirty="0" err="1"/>
              <a:t>atoms</a:t>
            </a:r>
            <a:r>
              <a:rPr lang="fr-FR" dirty="0"/>
              <a:t>, </a:t>
            </a:r>
            <a:r>
              <a:rPr lang="fr-FR" dirty="0" err="1"/>
              <a:t>discovering</a:t>
            </a:r>
            <a:r>
              <a:rPr lang="fr-FR" dirty="0"/>
              <a:t> the </a:t>
            </a:r>
            <a:r>
              <a:rPr lang="fr-FR" dirty="0" err="1"/>
              <a:t>phenomenon</a:t>
            </a:r>
            <a:r>
              <a:rPr lang="fr-FR" dirty="0"/>
              <a:t> of </a:t>
            </a:r>
            <a:r>
              <a:rPr lang="fr-FR" dirty="0" err="1"/>
              <a:t>magnetic</a:t>
            </a:r>
            <a:r>
              <a:rPr lang="fr-FR" dirty="0"/>
              <a:t> </a:t>
            </a:r>
            <a:r>
              <a:rPr lang="fr-FR" dirty="0" err="1"/>
              <a:t>resonance</a:t>
            </a:r>
            <a:r>
              <a:rPr lang="fr-FR" dirty="0"/>
              <a:t> (Nobel </a:t>
            </a:r>
            <a:r>
              <a:rPr lang="fr-FR" dirty="0" err="1"/>
              <a:t>Prize</a:t>
            </a:r>
            <a:r>
              <a:rPr lang="fr-FR" dirty="0"/>
              <a:t> in </a:t>
            </a:r>
            <a:r>
              <a:rPr lang="fr-FR" dirty="0" err="1"/>
              <a:t>Physics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In 1946, the description of </a:t>
            </a:r>
            <a:r>
              <a:rPr lang="fr-FR" dirty="0" err="1"/>
              <a:t>magnetic</a:t>
            </a:r>
            <a:r>
              <a:rPr lang="fr-FR" dirty="0"/>
              <a:t> </a:t>
            </a:r>
            <a:r>
              <a:rPr lang="fr-FR" dirty="0" err="1"/>
              <a:t>resonance</a:t>
            </a:r>
            <a:r>
              <a:rPr lang="fr-FR" dirty="0"/>
              <a:t> </a:t>
            </a:r>
            <a:r>
              <a:rPr lang="fr-FR" dirty="0" err="1"/>
              <a:t>imaging</a:t>
            </a:r>
            <a:r>
              <a:rPr lang="fr-FR" dirty="0"/>
              <a:t> (MRI) on </a:t>
            </a:r>
            <a:r>
              <a:rPr lang="fr-FR" dirty="0" err="1"/>
              <a:t>samples</a:t>
            </a:r>
            <a:r>
              <a:rPr lang="fr-FR" dirty="0"/>
              <a:t> of water or </a:t>
            </a:r>
            <a:r>
              <a:rPr lang="fr-FR" dirty="0" err="1"/>
              <a:t>paraffin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r>
              <a:rPr lang="fr-FR" dirty="0"/>
              <a:t> </a:t>
            </a:r>
            <a:r>
              <a:rPr lang="fr-FR" dirty="0" err="1"/>
              <a:t>provided</a:t>
            </a:r>
            <a:r>
              <a:rPr lang="fr-FR" dirty="0"/>
              <a:t> by F. Bloch (West </a:t>
            </a:r>
            <a:r>
              <a:rPr lang="fr-FR" dirty="0" err="1"/>
              <a:t>Coast</a:t>
            </a:r>
            <a:r>
              <a:rPr lang="fr-FR" dirty="0"/>
              <a:t>) and E. Purcell (East </a:t>
            </a:r>
            <a:r>
              <a:rPr lang="fr-FR" dirty="0" err="1"/>
              <a:t>Coast</a:t>
            </a:r>
            <a:r>
              <a:rPr lang="fr-FR" dirty="0"/>
              <a:t>).</a:t>
            </a:r>
          </a:p>
          <a:p>
            <a:pPr lvl="2"/>
            <a:r>
              <a:rPr lang="fr-FR" dirty="0"/>
              <a:t>The </a:t>
            </a:r>
            <a:r>
              <a:rPr lang="fr-FR" dirty="0" err="1"/>
              <a:t>behavior</a:t>
            </a:r>
            <a:r>
              <a:rPr lang="fr-FR" dirty="0"/>
              <a:t> of the proton in a </a:t>
            </a:r>
            <a:r>
              <a:rPr lang="fr-FR" dirty="0" err="1"/>
              <a:t>magnetic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led</a:t>
            </a:r>
            <a:r>
              <a:rPr lang="fr-FR" dirty="0"/>
              <a:t> to the Nobel </a:t>
            </a:r>
            <a:r>
              <a:rPr lang="fr-FR" dirty="0" err="1"/>
              <a:t>Prize</a:t>
            </a:r>
            <a:r>
              <a:rPr lang="fr-FR" dirty="0"/>
              <a:t> in Chemistry in 1952</a:t>
            </a:r>
          </a:p>
        </p:txBody>
      </p:sp>
      <p:pic>
        <p:nvPicPr>
          <p:cNvPr id="4" name="Picture 6" descr="http://irm-tpe2012.e-monsite.com/medias/images/bloch-et-purcell-5.png"/>
          <p:cNvPicPr>
            <a:picLocks noChangeAspect="1" noChangeArrowheads="1"/>
          </p:cNvPicPr>
          <p:nvPr/>
        </p:nvPicPr>
        <p:blipFill rotWithShape="1">
          <a:blip r:embed="rId3" cstate="print"/>
          <a:srcRect l="50000"/>
          <a:stretch/>
        </p:blipFill>
        <p:spPr bwMode="auto">
          <a:xfrm>
            <a:off x="10479960" y="4945112"/>
            <a:ext cx="1071593" cy="1384989"/>
          </a:xfrm>
          <a:prstGeom prst="rect">
            <a:avLst/>
          </a:prstGeom>
          <a:noFill/>
        </p:spPr>
      </p:pic>
      <p:pic>
        <p:nvPicPr>
          <p:cNvPr id="5" name="Picture 4" descr="https://encrypted-tbn1.gstatic.com/images?q=tbn:ANd9GcRloLOQgR6zgKTgAwxnVasmHTgZVx20kBGs2qeKt89pSCU522y78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26868" y="1525894"/>
            <a:ext cx="2108962" cy="1903106"/>
          </a:xfrm>
          <a:prstGeom prst="rect">
            <a:avLst/>
          </a:prstGeom>
          <a:noFill/>
        </p:spPr>
      </p:pic>
      <p:pic>
        <p:nvPicPr>
          <p:cNvPr id="6" name="Picture 6" descr="http://irm-tpe2012.e-monsite.com/medias/images/bloch-et-purcell-5.png"/>
          <p:cNvPicPr>
            <a:picLocks noChangeAspect="1" noChangeArrowheads="1"/>
          </p:cNvPicPr>
          <p:nvPr/>
        </p:nvPicPr>
        <p:blipFill rotWithShape="1">
          <a:blip r:embed="rId3" cstate="print"/>
          <a:srcRect r="50000"/>
          <a:stretch/>
        </p:blipFill>
        <p:spPr bwMode="auto">
          <a:xfrm>
            <a:off x="9408368" y="4941428"/>
            <a:ext cx="1071592" cy="1384989"/>
          </a:xfrm>
          <a:prstGeom prst="rect">
            <a:avLst/>
          </a:prstGeom>
          <a:noFill/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759EED2-EC33-B658-52E3-4A899C1A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53EE-6302-9D4B-996D-D20B16701F24}" type="datetime1">
              <a:rPr lang="fr-FR" smtClean="0"/>
              <a:t>27/04/2023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E1E59FD-596F-47CC-2860-259A80D4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554A4E-8DF0-CA07-E64E-D355DD52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67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5413" y="1313299"/>
            <a:ext cx="7099147" cy="4863664"/>
          </a:xfrm>
        </p:spPr>
        <p:txBody>
          <a:bodyPr>
            <a:normAutofit/>
          </a:bodyPr>
          <a:lstStyle/>
          <a:p>
            <a:r>
              <a:rPr lang="fr-FR" dirty="0"/>
              <a:t>NMR </a:t>
            </a:r>
            <a:r>
              <a:rPr lang="fr-FR" dirty="0" err="1"/>
              <a:t>Spectroscopy</a:t>
            </a:r>
            <a:endParaRPr lang="fr-FR" dirty="0"/>
          </a:p>
          <a:p>
            <a:pPr lvl="1"/>
            <a:r>
              <a:rPr lang="fr-FR" b="1" dirty="0"/>
              <a:t>1950-70 </a:t>
            </a:r>
          </a:p>
          <a:p>
            <a:pPr lvl="2"/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phenomenon</a:t>
            </a:r>
            <a:r>
              <a:rPr lang="fr-FR" dirty="0"/>
              <a:t> of </a:t>
            </a:r>
            <a:r>
              <a:rPr lang="fr-FR" dirty="0" err="1"/>
              <a:t>magnetic</a:t>
            </a:r>
            <a:r>
              <a:rPr lang="fr-FR" dirty="0"/>
              <a:t> </a:t>
            </a:r>
            <a:r>
              <a:rPr lang="fr-FR" dirty="0" err="1"/>
              <a:t>resonance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first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physicists</a:t>
            </a:r>
            <a:r>
              <a:rPr lang="fr-FR" dirty="0"/>
              <a:t> and </a:t>
            </a:r>
            <a:r>
              <a:rPr lang="fr-FR" dirty="0" err="1"/>
              <a:t>chemists</a:t>
            </a:r>
            <a:r>
              <a:rPr lang="fr-FR" dirty="0"/>
              <a:t> to </a:t>
            </a:r>
            <a:r>
              <a:rPr lang="fr-FR" dirty="0" err="1"/>
              <a:t>characterize</a:t>
            </a:r>
            <a:r>
              <a:rPr lang="fr-FR" dirty="0"/>
              <a:t> </a:t>
            </a:r>
            <a:r>
              <a:rPr lang="fr-FR" dirty="0" err="1"/>
              <a:t>matter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spectra</a:t>
            </a:r>
            <a:r>
              <a:rPr lang="fr-FR" dirty="0"/>
              <a:t>..</a:t>
            </a:r>
          </a:p>
          <a:p>
            <a:pPr lvl="3"/>
            <a:r>
              <a:rPr lang="fr-FR" dirty="0" err="1"/>
              <a:t>Protor</a:t>
            </a:r>
            <a:r>
              <a:rPr lang="fr-FR" dirty="0"/>
              <a:t> and Yu </a:t>
            </a:r>
            <a:r>
              <a:rPr lang="fr-FR" dirty="0" err="1"/>
              <a:t>discovered</a:t>
            </a:r>
            <a:r>
              <a:rPr lang="fr-FR" dirty="0"/>
              <a:t> the </a:t>
            </a:r>
            <a:r>
              <a:rPr lang="fr-FR" dirty="0" err="1"/>
              <a:t>frequency</a:t>
            </a:r>
            <a:r>
              <a:rPr lang="fr-FR" dirty="0"/>
              <a:t> shift </a:t>
            </a:r>
            <a:r>
              <a:rPr lang="fr-FR" dirty="0" err="1"/>
              <a:t>depending</a:t>
            </a:r>
            <a:r>
              <a:rPr lang="fr-FR" dirty="0"/>
              <a:t> on the </a:t>
            </a:r>
            <a:r>
              <a:rPr lang="fr-FR" dirty="0" err="1"/>
              <a:t>molecular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, </a:t>
            </a:r>
            <a:r>
              <a:rPr lang="fr-FR" dirty="0" err="1"/>
              <a:t>turning</a:t>
            </a:r>
            <a:r>
              <a:rPr lang="fr-FR" dirty="0"/>
              <a:t> NMR </a:t>
            </a:r>
            <a:r>
              <a:rPr lang="fr-FR" dirty="0" err="1"/>
              <a:t>into</a:t>
            </a:r>
            <a:r>
              <a:rPr lang="fr-FR" dirty="0"/>
              <a:t> an </a:t>
            </a:r>
            <a:r>
              <a:rPr lang="fr-FR" dirty="0" err="1"/>
              <a:t>analytical</a:t>
            </a:r>
            <a:r>
              <a:rPr lang="fr-FR" dirty="0"/>
              <a:t> </a:t>
            </a:r>
            <a:r>
              <a:rPr lang="fr-FR" dirty="0" err="1"/>
              <a:t>chemistry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.</a:t>
            </a:r>
          </a:p>
          <a:p>
            <a:pPr lvl="3"/>
            <a:r>
              <a:rPr lang="fr-FR" dirty="0"/>
              <a:t> Développement de la spectroscopie par RMN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NMR </a:t>
            </a:r>
            <a:r>
              <a:rPr lang="fr-FR" dirty="0" err="1"/>
              <a:t>spectroscopy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developed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the first NMR signal </a:t>
            </a:r>
            <a:r>
              <a:rPr lang="fr-FR" dirty="0" err="1"/>
              <a:t>recorded</a:t>
            </a:r>
            <a:r>
              <a:rPr lang="fr-FR" dirty="0"/>
              <a:t> by Hahn, and the </a:t>
            </a:r>
            <a:r>
              <a:rPr lang="fr-FR" dirty="0" err="1"/>
              <a:t>advent</a:t>
            </a:r>
            <a:r>
              <a:rPr lang="fr-FR" dirty="0"/>
              <a:t> of </a:t>
            </a:r>
            <a:r>
              <a:rPr lang="fr-FR" dirty="0" err="1"/>
              <a:t>superconducting</a:t>
            </a:r>
            <a:r>
              <a:rPr lang="fr-FR" dirty="0"/>
              <a:t> magnets</a:t>
            </a: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38200" y="54673"/>
            <a:ext cx="8229600" cy="1252728"/>
          </a:xfrm>
        </p:spPr>
        <p:txBody>
          <a:bodyPr/>
          <a:lstStyle/>
          <a:p>
            <a:r>
              <a:rPr lang="fr-FR" dirty="0"/>
              <a:t>Historic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31A806D-A224-6D1E-73DB-50E0DB1BC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52CD-57A0-964E-A471-24BDA12868EF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40B543-3EB8-33EB-6B2B-2156F24EA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B645CC-6A09-8787-8A9C-5F3B6C12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44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C9EE0D-FB5B-FD02-FE9E-0222D155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388" y="1958985"/>
            <a:ext cx="4426199" cy="29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88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1384" y="1775192"/>
            <a:ext cx="7753335" cy="4625609"/>
          </a:xfrm>
        </p:spPr>
        <p:txBody>
          <a:bodyPr>
            <a:normAutofit/>
          </a:bodyPr>
          <a:lstStyle/>
          <a:p>
            <a:r>
              <a:rPr lang="fr-FR" dirty="0"/>
              <a:t>MR Imaging</a:t>
            </a:r>
          </a:p>
          <a:p>
            <a:pPr lvl="1"/>
            <a:r>
              <a:rPr lang="fr-FR" b="1" dirty="0"/>
              <a:t>1971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in NMR signal </a:t>
            </a:r>
            <a:r>
              <a:rPr lang="fr-FR" dirty="0" err="1"/>
              <a:t>between</a:t>
            </a:r>
            <a:r>
              <a:rPr lang="fr-FR" dirty="0"/>
              <a:t> normal and </a:t>
            </a:r>
            <a:r>
              <a:rPr lang="fr-FR" dirty="0" err="1"/>
              <a:t>cancerous</a:t>
            </a:r>
            <a:r>
              <a:rPr lang="fr-FR" dirty="0"/>
              <a:t> tissues: Robert </a:t>
            </a:r>
            <a:r>
              <a:rPr lang="fr-FR" dirty="0" err="1"/>
              <a:t>Damadian</a:t>
            </a:r>
            <a:endParaRPr lang="fr-FR" dirty="0"/>
          </a:p>
          <a:p>
            <a:pPr lvl="1"/>
            <a:r>
              <a:rPr lang="fr-FR" b="1" dirty="0"/>
              <a:t>1972</a:t>
            </a:r>
            <a:r>
              <a:rPr lang="fr-FR" dirty="0"/>
              <a:t> Peter Mansfield </a:t>
            </a:r>
            <a:r>
              <a:rPr lang="fr-FR" dirty="0" err="1"/>
              <a:t>developed</a:t>
            </a:r>
            <a:r>
              <a:rPr lang="fr-FR" dirty="0"/>
              <a:t> </a:t>
            </a:r>
            <a:r>
              <a:rPr lang="fr-FR" dirty="0" err="1"/>
              <a:t>mathematical</a:t>
            </a:r>
            <a:r>
              <a:rPr lang="fr-FR" dirty="0"/>
              <a:t> formulas for </a:t>
            </a:r>
            <a:r>
              <a:rPr lang="fr-FR" dirty="0" err="1"/>
              <a:t>faster</a:t>
            </a:r>
            <a:r>
              <a:rPr lang="fr-FR" dirty="0"/>
              <a:t> MRI acquisitions</a:t>
            </a:r>
          </a:p>
          <a:p>
            <a:pPr lvl="1"/>
            <a:r>
              <a:rPr lang="fr-FR" b="1" dirty="0"/>
              <a:t>1973</a:t>
            </a:r>
            <a:r>
              <a:rPr lang="fr-FR" dirty="0"/>
              <a:t>  Paul </a:t>
            </a:r>
            <a:r>
              <a:rPr lang="fr-FR" dirty="0" err="1"/>
              <a:t>Lauterbur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a system capable of </a:t>
            </a:r>
            <a:r>
              <a:rPr lang="fr-FR" dirty="0" err="1"/>
              <a:t>producing</a:t>
            </a:r>
            <a:r>
              <a:rPr lang="fr-FR" dirty="0"/>
              <a:t> a </a:t>
            </a:r>
            <a:r>
              <a:rPr lang="fr-FR" dirty="0" err="1"/>
              <a:t>virtual</a:t>
            </a:r>
            <a:r>
              <a:rPr lang="fr-FR" dirty="0"/>
              <a:t> cross-sectional image of an </a:t>
            </a:r>
            <a:r>
              <a:rPr lang="fr-FR" dirty="0" err="1"/>
              <a:t>object</a:t>
            </a:r>
            <a:r>
              <a:rPr lang="fr-FR" dirty="0"/>
              <a:t> : </a:t>
            </a:r>
          </a:p>
          <a:p>
            <a:pPr lvl="2"/>
            <a:r>
              <a:rPr lang="fr-FR" dirty="0" err="1"/>
              <a:t>introducing</a:t>
            </a:r>
            <a:r>
              <a:rPr lang="fr-FR" dirty="0"/>
              <a:t> gradients</a:t>
            </a:r>
          </a:p>
          <a:p>
            <a:pPr lvl="2"/>
            <a:r>
              <a:rPr lang="fr-FR" dirty="0" err="1"/>
              <a:t>producing</a:t>
            </a:r>
            <a:r>
              <a:rPr lang="fr-FR" dirty="0"/>
              <a:t> the first images of </a:t>
            </a:r>
            <a:r>
              <a:rPr lang="fr-FR" dirty="0" err="1"/>
              <a:t>two</a:t>
            </a:r>
            <a:r>
              <a:rPr lang="fr-FR" dirty="0"/>
              <a:t> test tubes.</a:t>
            </a:r>
            <a:endParaRPr lang="fr-FR" sz="1500" dirty="0"/>
          </a:p>
        </p:txBody>
      </p:sp>
      <p:pic>
        <p:nvPicPr>
          <p:cNvPr id="4" name="Picture 6" descr="http://www.answersingenesis.org/assets/images/articles/cm/v16/i3/163Damadian_MR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30985" y="1277496"/>
            <a:ext cx="1584176" cy="1267341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196" y="2870067"/>
            <a:ext cx="2107326" cy="2983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8975105" y="736822"/>
            <a:ext cx="20752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8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Nature 1973; 242: 190- 191</a:t>
            </a:r>
            <a:endParaRPr lang="fr-FR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801385" y="110458"/>
            <a:ext cx="8229600" cy="1252728"/>
          </a:xfrm>
        </p:spPr>
        <p:txBody>
          <a:bodyPr/>
          <a:lstStyle/>
          <a:p>
            <a:r>
              <a:rPr lang="fr-FR" dirty="0"/>
              <a:t>Historique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4ED8B4C-927C-964F-901D-9CF775B8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C0CE-F4B6-8A40-A9C1-EC78CC8AC21A}" type="datetime1">
              <a:rPr lang="fr-FR" smtClean="0"/>
              <a:t>27/04/2023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C813C09-B8E2-7F9F-09D0-514B688C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DA12B32-BDFD-1374-55F2-65B89199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51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63029" y="1628801"/>
            <a:ext cx="9349119" cy="4625609"/>
          </a:xfrm>
        </p:spPr>
        <p:txBody>
          <a:bodyPr/>
          <a:lstStyle/>
          <a:p>
            <a:r>
              <a:rPr lang="fr-FR" dirty="0"/>
              <a:t>MR Imaging</a:t>
            </a:r>
          </a:p>
          <a:p>
            <a:pPr lvl="1"/>
            <a:r>
              <a:rPr lang="fr-FR" b="1" dirty="0"/>
              <a:t>1974</a:t>
            </a:r>
            <a:r>
              <a:rPr lang="fr-FR" dirty="0"/>
              <a:t> Paul </a:t>
            </a:r>
            <a:r>
              <a:rPr lang="fr-FR" dirty="0" err="1"/>
              <a:t>Lauterbur</a:t>
            </a:r>
            <a:r>
              <a:rPr lang="fr-FR" dirty="0"/>
              <a:t> (USA) and Peter Mansfield (GB) </a:t>
            </a:r>
            <a:r>
              <a:rPr lang="fr-FR" dirty="0" err="1"/>
              <a:t>obtained</a:t>
            </a:r>
            <a:r>
              <a:rPr lang="fr-FR" dirty="0"/>
              <a:t> the first images of a living animal by MRI (Nobel </a:t>
            </a:r>
            <a:r>
              <a:rPr lang="fr-FR" dirty="0" err="1"/>
              <a:t>Prize</a:t>
            </a:r>
            <a:r>
              <a:rPr lang="fr-FR" dirty="0"/>
              <a:t> in </a:t>
            </a:r>
            <a:r>
              <a:rPr lang="fr-FR" dirty="0" err="1"/>
              <a:t>Physics</a:t>
            </a:r>
            <a:r>
              <a:rPr lang="fr-FR" dirty="0"/>
              <a:t> in 2003)</a:t>
            </a:r>
          </a:p>
          <a:p>
            <a:pPr lvl="1"/>
            <a:r>
              <a:rPr lang="fr-FR" b="1" dirty="0"/>
              <a:t>1977</a:t>
            </a:r>
            <a:r>
              <a:rPr lang="fr-FR" dirty="0"/>
              <a:t> Premières images RMN humaines : </a:t>
            </a:r>
            <a:r>
              <a:rPr lang="fr-FR" dirty="0" err="1"/>
              <a:t>Moor</a:t>
            </a:r>
            <a:r>
              <a:rPr lang="fr-FR" dirty="0"/>
              <a:t>, </a:t>
            </a:r>
            <a:r>
              <a:rPr lang="fr-FR" dirty="0" err="1"/>
              <a:t>Hinsaw</a:t>
            </a:r>
            <a:r>
              <a:rPr lang="fr-FR" dirty="0"/>
              <a:t>-Mansfield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7362" y="3873296"/>
            <a:ext cx="1433994" cy="18692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1403" y="4056222"/>
            <a:ext cx="2232248" cy="138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2" descr="http://www.uncoached.com/wp-content/uploads/2011/01/6378a29fb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2224" y="603590"/>
            <a:ext cx="1800200" cy="126014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3839824"/>
            <a:ext cx="1576958" cy="176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041487" y="134960"/>
            <a:ext cx="8229600" cy="1252728"/>
          </a:xfrm>
        </p:spPr>
        <p:txBody>
          <a:bodyPr/>
          <a:lstStyle/>
          <a:p>
            <a:r>
              <a:rPr lang="fr-FR" dirty="0"/>
              <a:t>Historique </a:t>
            </a:r>
          </a:p>
        </p:txBody>
      </p:sp>
      <p:sp>
        <p:nvSpPr>
          <p:cNvPr id="2" name="Rectangle 1"/>
          <p:cNvSpPr/>
          <p:nvPr/>
        </p:nvSpPr>
        <p:spPr>
          <a:xfrm>
            <a:off x="1879923" y="6016945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C'est à partir de ce moment que l'idée d'introduire la RMN en tant qu'imagerie médicale naît.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AF9EAE-133F-C2A7-907D-203DFF22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12E1-5E74-894E-87AF-981E82C26DD2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007482-A149-D69A-A623-8EEF19FC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FE578C6-EFAC-06B2-EF01-AF101426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51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EC2D1C-A244-0899-8757-36E33786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MR components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D556C9-58B1-BB7D-8835-1B237394F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DCD7F3-8A21-2708-2CAA-3423A97C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FB494-9412-AB4E-80F5-78FC79B5975C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C73553-EB18-F24B-5193-81BE86C7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D8F821-E958-41E0-4785-34D6BF50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23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E0F3-3770-5F7E-D7EE-A2D72197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MRI machine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368298-148E-BD79-2B3A-DCD7BFF43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1867-F80E-D541-B6FC-2E9EE571F5C7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6C9EB5-F938-A4AF-EF8F-E49DFDDC0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FEF6C8-41BB-9515-199E-2F37D63B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 descr="1. (a) Schematic illustration of the MRI system, where the main... |  Download Scientific Diagram">
            <a:extLst>
              <a:ext uri="{FF2B5EF4-FFF2-40B4-BE49-F238E27FC236}">
                <a16:creationId xmlns:a16="http://schemas.microsoft.com/office/drawing/2014/main" id="{195BBAC7-72BC-15DF-CFAC-230BDA899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1698" b="1359"/>
          <a:stretch/>
        </p:blipFill>
        <p:spPr bwMode="auto">
          <a:xfrm>
            <a:off x="678095" y="1577672"/>
            <a:ext cx="11063548" cy="45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55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5E893-400B-0759-6EB7-8D9494ED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MRI machine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643884-1D3B-3439-09D7-DE6F5296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175A-24EF-094C-AE0F-E00DEC053402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D3D202-A8BF-A258-B214-BE3433B8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9C1461-32A6-8524-BFD0-23012083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49</a:t>
            </a:fld>
            <a:endParaRPr lang="en-US"/>
          </a:p>
        </p:txBody>
      </p:sp>
      <p:pic>
        <p:nvPicPr>
          <p:cNvPr id="3074" name="Picture 2" descr="10: Simplified scheme of the hardware for this functional MRI study. |  Download Scientific Diagram">
            <a:extLst>
              <a:ext uri="{FF2B5EF4-FFF2-40B4-BE49-F238E27FC236}">
                <a16:creationId xmlns:a16="http://schemas.microsoft.com/office/drawing/2014/main" id="{50655011-61FE-A432-E16C-CDFD3C95E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7" y="1530749"/>
            <a:ext cx="7108825" cy="482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4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54DA59-7BE2-4134-9DCB-C59A8C67EA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Objectives of today’s class</a:t>
            </a:r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DCC24D06-0580-4CBA-83E6-E11F00CDCB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580174"/>
              </p:ext>
            </p:extLst>
          </p:nvPr>
        </p:nvGraphicFramePr>
        <p:xfrm>
          <a:off x="798053" y="148046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C9778B-5106-4061-9786-19B27733006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8D888EB4-C96A-0649-A580-B83BF936B55B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8F42FE-5B09-4AAD-A132-5F35F7C5430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CCD9D3-FA06-48D0-A9B9-F3BDD3C513C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088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015D5F-16F9-4981-995A-461561A3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Quench</a:t>
            </a:r>
            <a:r>
              <a:rPr lang="fr-FR" dirty="0"/>
              <a:t> of a MRI magnet</a:t>
            </a:r>
            <a:endParaRPr lang="en-US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37160C7-5AF2-4149-A016-7C67C04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12" y="1700809"/>
            <a:ext cx="5040560" cy="4625609"/>
          </a:xfrm>
        </p:spPr>
        <p:txBody>
          <a:bodyPr>
            <a:normAutofit/>
          </a:bodyPr>
          <a:lstStyle/>
          <a:p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Quench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Sudden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transition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liquid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helium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gaseous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due to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due to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malfunction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of the thermal insulation system or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caused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by the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punch.</a:t>
            </a:r>
          </a:p>
          <a:p>
            <a:r>
              <a:rPr lang="fr-FR" sz="24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leads to a </a:t>
            </a:r>
            <a:r>
              <a:rPr lang="fr-FR" sz="2400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fr-FR" sz="24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r-FR" sz="2400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superconductivity</a:t>
            </a:r>
            <a:r>
              <a:rPr lang="fr-FR" sz="24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2400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therefore</a:t>
            </a:r>
            <a:r>
              <a:rPr lang="fr-FR" sz="24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the main </a:t>
            </a:r>
            <a:r>
              <a:rPr lang="fr-FR" sz="2400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magnetic</a:t>
            </a:r>
            <a:r>
              <a:rPr lang="fr-FR" sz="24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fr-FR" sz="24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0488F73-374A-4A26-9C4D-FD5B8C2D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8" r="28965"/>
          <a:stretch/>
        </p:blipFill>
        <p:spPr>
          <a:xfrm>
            <a:off x="1847528" y="1445144"/>
            <a:ext cx="3282132" cy="4423420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958998-331F-E9D2-71B1-A1F2B482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656C2-9156-244F-AF90-1BEBB5343D1C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608A0F-6DB9-6E9C-27EB-A2F0C5B0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FC4631-FB26-8766-55D8-0B228522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90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F5226-EF18-4BD5-95BA-A0F977EE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14" y="136525"/>
            <a:ext cx="8507288" cy="1251062"/>
          </a:xfrm>
        </p:spPr>
        <p:txBody>
          <a:bodyPr>
            <a:normAutofit/>
          </a:bodyPr>
          <a:lstStyle/>
          <a:p>
            <a:r>
              <a:rPr lang="fr-FR" dirty="0"/>
              <a:t>Magnet =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magnetic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!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13ECA80-9A25-4895-9E6C-259EC6311C7B}"/>
              </a:ext>
            </a:extLst>
          </p:cNvPr>
          <p:cNvSpPr txBox="1"/>
          <p:nvPr/>
        </p:nvSpPr>
        <p:spPr>
          <a:xfrm>
            <a:off x="3048112" y="1357077"/>
            <a:ext cx="58065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Attention to </a:t>
            </a:r>
            <a:r>
              <a:rPr lang="fr-FR" sz="2000" dirty="0" err="1"/>
              <a:t>ferromagnetic</a:t>
            </a:r>
            <a:r>
              <a:rPr lang="fr-FR" sz="2000" dirty="0"/>
              <a:t> </a:t>
            </a:r>
            <a:r>
              <a:rPr lang="fr-FR" sz="2000" dirty="0" err="1"/>
              <a:t>objects</a:t>
            </a:r>
            <a:r>
              <a:rPr lang="fr-FR" sz="2000" dirty="0"/>
              <a:t>!</a:t>
            </a:r>
          </a:p>
          <a:p>
            <a:endParaRPr lang="fr-FR" sz="2000" dirty="0"/>
          </a:p>
          <a:p>
            <a:r>
              <a:rPr lang="fr-FR" sz="2000" dirty="0"/>
              <a:t>DANGER for people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pacemarkers</a:t>
            </a:r>
            <a:r>
              <a:rPr lang="fr-FR" sz="2000" dirty="0"/>
              <a:t>, </a:t>
            </a:r>
            <a:r>
              <a:rPr lang="fr-FR" sz="2000" dirty="0" err="1"/>
              <a:t>metal</a:t>
            </a:r>
            <a:r>
              <a:rPr lang="fr-FR" sz="2000" dirty="0"/>
              <a:t> implants</a:t>
            </a:r>
            <a:endParaRPr lang="en-US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A4B303-52A0-43FF-855B-A61DA8B56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57" y="3147239"/>
            <a:ext cx="2257425" cy="2257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2A8134-3E50-4B81-838C-0D0D093C3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81" y="2570786"/>
            <a:ext cx="4677321" cy="354174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8B6334-A5A0-BEDC-08CD-039F0F85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A3E86-D2C9-A04C-BF8D-BCB651B6D035}" type="datetime1">
              <a:rPr lang="fr-FR" smtClean="0"/>
              <a:t>27/04/2023</a:t>
            </a:fld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CB45C90-5E1C-550E-9A27-A3E8B59D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5AC466D-E766-12D6-EE1E-B5A071C5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8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893419" y="1590929"/>
            <a:ext cx="3186458" cy="4654285"/>
            <a:chOff x="323528" y="1124744"/>
            <a:chExt cx="2807568" cy="4122458"/>
          </a:xfrm>
        </p:grpSpPr>
        <p:pic>
          <p:nvPicPr>
            <p:cNvPr id="24578" name="Picture 2" descr="http://www.radiologie-lyon-nord.com/wp-content/uploads/2012/03/irm-sm16058_MR_06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2534" y="3501008"/>
              <a:ext cx="2328259" cy="1746194"/>
            </a:xfrm>
            <a:prstGeom prst="rect">
              <a:avLst/>
            </a:prstGeom>
            <a:noFill/>
          </p:spPr>
        </p:pic>
        <p:pic>
          <p:nvPicPr>
            <p:cNvPr id="24580" name="Picture 4" descr="http://www.healthcare.philips.com/pwc_hc/main/shared/Assets/Images/MRI/product/Panorama_new_template/gallery_img_3.jpg"/>
            <p:cNvPicPr>
              <a:picLocks noChangeAspect="1" noChangeArrowheads="1"/>
            </p:cNvPicPr>
            <p:nvPr/>
          </p:nvPicPr>
          <p:blipFill>
            <a:blip r:embed="rId4" cstate="print"/>
            <a:srcRect l="19193" r="20828"/>
            <a:stretch>
              <a:fillRect/>
            </a:stretch>
          </p:blipFill>
          <p:spPr bwMode="auto">
            <a:xfrm>
              <a:off x="323528" y="1124744"/>
              <a:ext cx="2088232" cy="2070549"/>
            </a:xfrm>
            <a:prstGeom prst="rect">
              <a:avLst/>
            </a:prstGeom>
            <a:noFill/>
          </p:spPr>
        </p:pic>
        <p:sp>
          <p:nvSpPr>
            <p:cNvPr id="2" name="Flèche droite 1"/>
            <p:cNvSpPr/>
            <p:nvPr/>
          </p:nvSpPr>
          <p:spPr>
            <a:xfrm rot="16200000">
              <a:off x="2033718" y="1797125"/>
              <a:ext cx="756084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Ellipse 3"/>
            <p:cNvSpPr/>
            <p:nvPr/>
          </p:nvSpPr>
          <p:spPr>
            <a:xfrm>
              <a:off x="1691680" y="4005064"/>
              <a:ext cx="288032" cy="2880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>
              <a:stCxn id="4" idx="1"/>
              <a:endCxn id="4" idx="5"/>
            </p:cNvCxnSpPr>
            <p:nvPr/>
          </p:nvCxnSpPr>
          <p:spPr>
            <a:xfrm>
              <a:off x="1733861" y="4047245"/>
              <a:ext cx="203670" cy="203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>
              <a:stCxn id="4" idx="7"/>
              <a:endCxn id="4" idx="3"/>
            </p:cNvCxnSpPr>
            <p:nvPr/>
          </p:nvCxnSpPr>
          <p:spPr>
            <a:xfrm flipH="1">
              <a:off x="1733861" y="4047245"/>
              <a:ext cx="203670" cy="203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2555032" y="1790686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Bo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898707" y="4300702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Bo</a:t>
              </a:r>
            </a:p>
          </p:txBody>
        </p:sp>
      </p:grpSp>
      <p:pic>
        <p:nvPicPr>
          <p:cNvPr id="727045" name="Picture 5" descr="Bonjour, je viens faire le ménaaaaaAAAAAAAAAAAAAAAAAAAAAagSCHTONCK !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843" y="482463"/>
            <a:ext cx="3238867" cy="576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47" name="Picture 7" descr="http://i.imgur.com/pS1Jpec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04"/>
          <a:stretch/>
        </p:blipFill>
        <p:spPr bwMode="auto">
          <a:xfrm>
            <a:off x="3557785" y="1456678"/>
            <a:ext cx="4017713" cy="44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DCB8718E-B4EE-4369-9E5C-45C98ACA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Magnet</a:t>
            </a:r>
            <a:endParaRPr lang="en-US" dirty="0"/>
          </a:p>
        </p:txBody>
      </p:sp>
      <p:pic>
        <p:nvPicPr>
          <p:cNvPr id="727043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1" b="7758"/>
          <a:stretch/>
        </p:blipFill>
        <p:spPr bwMode="auto">
          <a:xfrm>
            <a:off x="6096000" y="2042617"/>
            <a:ext cx="5250236" cy="299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0E54EC3-9590-EBDF-F90F-5696FAAD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C449F-0FB7-B247-923C-E6BE3EDD1B10}" type="datetime1">
              <a:rPr lang="fr-FR" smtClean="0"/>
              <a:t>27/04/2023</a:t>
            </a:fld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0E33AF2-7DB5-C529-970E-A42D17AA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66DB738-35CA-5521-95FD-FA949B88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52</a:t>
            </a:fld>
            <a:endParaRPr lang="en-US"/>
          </a:p>
        </p:txBody>
      </p:sp>
      <p:pic>
        <p:nvPicPr>
          <p:cNvPr id="72704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5" y="2022530"/>
            <a:ext cx="4926627" cy="3571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5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59C5F-9132-4DA8-9F8C-734C1BD1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RF system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33A744-BF49-4110-8F20-F08ABFFF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The RF system </a:t>
            </a:r>
            <a:r>
              <a:rPr lang="fr-FR" b="0" i="0" u="none" strike="noStrike" dirty="0" err="1">
                <a:effectLst/>
                <a:latin typeface="Söhne"/>
              </a:rPr>
              <a:t>is</a:t>
            </a:r>
            <a:r>
              <a:rPr lang="fr-FR" b="0" i="0" u="none" strike="noStrike" dirty="0">
                <a:effectLst/>
                <a:latin typeface="Söhne"/>
              </a:rPr>
              <a:t> made up of: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One or more RF </a:t>
            </a:r>
            <a:r>
              <a:rPr lang="fr-FR" b="0" i="0" u="none" strike="noStrike" dirty="0" err="1">
                <a:effectLst/>
                <a:latin typeface="Söhne"/>
              </a:rPr>
              <a:t>generators</a:t>
            </a:r>
            <a:r>
              <a:rPr lang="fr-FR" b="0" i="0" u="none" strike="noStrike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effectLst/>
                <a:latin typeface="Söhne"/>
              </a:rPr>
              <a:t>Homogeneous</a:t>
            </a:r>
            <a:r>
              <a:rPr lang="fr-FR" b="0" i="0" u="none" strike="noStrike" dirty="0">
                <a:effectLst/>
                <a:latin typeface="Söhne"/>
              </a:rPr>
              <a:t> RF </a:t>
            </a:r>
            <a:r>
              <a:rPr lang="fr-FR" b="0" i="0" u="none" strike="noStrike" dirty="0" err="1">
                <a:effectLst/>
                <a:latin typeface="Söhne"/>
              </a:rPr>
              <a:t>antennas</a:t>
            </a:r>
            <a:r>
              <a:rPr lang="fr-FR" b="0" i="0" u="none" strike="noStrike" dirty="0">
                <a:effectLst/>
                <a:latin typeface="Söhne"/>
              </a:rPr>
              <a:t> for excitation.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Sensitive RF </a:t>
            </a:r>
            <a:r>
              <a:rPr lang="fr-FR" b="0" i="0" u="none" strike="noStrike" dirty="0" err="1">
                <a:effectLst/>
                <a:latin typeface="Söhne"/>
              </a:rPr>
              <a:t>antennas</a:t>
            </a:r>
            <a:r>
              <a:rPr lang="fr-FR" b="0" i="0" u="none" strike="noStrike" dirty="0">
                <a:effectLst/>
                <a:latin typeface="Söhne"/>
              </a:rPr>
              <a:t> for signal </a:t>
            </a:r>
            <a:r>
              <a:rPr lang="fr-FR" b="0" i="0" u="none" strike="noStrike" dirty="0" err="1">
                <a:effectLst/>
                <a:latin typeface="Söhne"/>
              </a:rPr>
              <a:t>reception</a:t>
            </a:r>
            <a:r>
              <a:rPr lang="fr-FR" b="0" i="0" u="none" strike="noStrike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Pre-</a:t>
            </a:r>
            <a:r>
              <a:rPr lang="fr-FR" b="0" i="0" u="none" strike="noStrike" dirty="0" err="1">
                <a:effectLst/>
                <a:latin typeface="Söhne"/>
              </a:rPr>
              <a:t>amplifiers</a:t>
            </a:r>
            <a:r>
              <a:rPr lang="fr-FR" b="0" i="0" u="none" strike="noStrike" dirty="0">
                <a:effectLst/>
                <a:latin typeface="Söhne"/>
              </a:rPr>
              <a:t> and </a:t>
            </a:r>
            <a:r>
              <a:rPr lang="fr-FR" b="0" i="0" u="none" strike="noStrike" dirty="0" err="1">
                <a:effectLst/>
                <a:latin typeface="Söhne"/>
              </a:rPr>
              <a:t>amplifiers</a:t>
            </a:r>
            <a:r>
              <a:rPr lang="fr-FR" b="0" i="0" u="none" strike="noStrike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effectLst/>
                <a:latin typeface="Söhne"/>
              </a:rPr>
              <a:t>Analog</a:t>
            </a:r>
            <a:r>
              <a:rPr lang="fr-FR" b="0" i="0" u="none" strike="noStrike" dirty="0">
                <a:effectLst/>
                <a:latin typeface="Söhne"/>
              </a:rPr>
              <a:t>-to-digital </a:t>
            </a:r>
            <a:r>
              <a:rPr lang="fr-FR" b="0" i="0" u="none" strike="noStrike" dirty="0" err="1">
                <a:effectLst/>
                <a:latin typeface="Söhne"/>
              </a:rPr>
              <a:t>converters</a:t>
            </a:r>
            <a:r>
              <a:rPr lang="fr-FR" b="0" i="0" u="none" strike="noStrike" dirty="0">
                <a:effectLst/>
                <a:latin typeface="Söhne"/>
              </a:rPr>
              <a:t>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A7C285-567A-C31C-CC9F-B2908F32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6523-169A-4C46-BC76-279E1E98A264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EB01CF-B2C4-AD26-394A-026F97F7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0DF68E-CF0D-204F-1047-587D08A0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53</a:t>
            </a:fld>
            <a:endParaRPr lang="en-US"/>
          </a:p>
        </p:txBody>
      </p:sp>
      <p:pic>
        <p:nvPicPr>
          <p:cNvPr id="1026" name="Picture 2" descr="Principles of Magnetic Resonance Imaging | Radiology Key">
            <a:extLst>
              <a:ext uri="{FF2B5EF4-FFF2-40B4-BE49-F238E27FC236}">
                <a16:creationId xmlns:a16="http://schemas.microsoft.com/office/drawing/2014/main" id="{815516EA-7B7E-BF13-513F-479172AA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80" y="957359"/>
            <a:ext cx="4673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92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09E8A7-8B30-4FFC-884A-703F252B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RF </a:t>
            </a:r>
            <a:r>
              <a:rPr lang="fr-FR" dirty="0" err="1"/>
              <a:t>generator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74E06E-C000-4BE0-95F4-E8CFFDCBE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620" y="1818525"/>
            <a:ext cx="9370031" cy="250689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The RF </a:t>
            </a:r>
            <a:r>
              <a:rPr lang="fr-FR" b="0" i="0" u="none" strike="noStrike" dirty="0" err="1">
                <a:effectLst/>
                <a:latin typeface="Söhne"/>
              </a:rPr>
              <a:t>generator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produces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current</a:t>
            </a:r>
            <a:r>
              <a:rPr lang="fr-FR" b="0" i="0" u="none" strike="noStrike" dirty="0">
                <a:effectLst/>
                <a:latin typeface="Söhne"/>
              </a:rPr>
              <a:t> pulses of variable </a:t>
            </a:r>
            <a:r>
              <a:rPr lang="fr-FR" b="0" i="0" u="none" strike="noStrike" dirty="0" err="1">
                <a:effectLst/>
                <a:latin typeface="Söhne"/>
              </a:rPr>
              <a:t>shape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oscillating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around</a:t>
            </a:r>
            <a:r>
              <a:rPr lang="fr-FR" b="0" i="0" u="none" strike="noStrike" dirty="0">
                <a:effectLst/>
                <a:latin typeface="Söhne"/>
              </a:rPr>
              <a:t> the </a:t>
            </a:r>
            <a:r>
              <a:rPr lang="fr-FR" b="0" i="0" u="none" strike="noStrike" dirty="0" err="1">
                <a:effectLst/>
                <a:latin typeface="Söhne"/>
              </a:rPr>
              <a:t>resonance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frequency</a:t>
            </a:r>
            <a:r>
              <a:rPr lang="fr-FR" b="0" i="0" u="none" strike="noStrike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Risks </a:t>
            </a:r>
            <a:r>
              <a:rPr lang="fr-FR" b="0" i="0" u="none" strike="noStrike" dirty="0" err="1">
                <a:effectLst/>
                <a:latin typeface="Söhne"/>
              </a:rPr>
              <a:t>associated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with</a:t>
            </a:r>
            <a:r>
              <a:rPr lang="fr-FR" b="0" i="0" u="none" strike="noStrike" dirty="0">
                <a:effectLst/>
                <a:latin typeface="Söhne"/>
              </a:rPr>
              <a:t> RF: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RF </a:t>
            </a:r>
            <a:r>
              <a:rPr lang="fr-FR" b="0" i="0" u="none" strike="noStrike" dirty="0" err="1">
                <a:effectLst/>
                <a:latin typeface="Söhne"/>
              </a:rPr>
              <a:t>energy</a:t>
            </a:r>
            <a:r>
              <a:rPr lang="fr-FR" b="0" i="0" u="none" strike="noStrike" dirty="0">
                <a:effectLst/>
                <a:latin typeface="Söhne"/>
              </a:rPr>
              <a:t> absorption in tissues can </a:t>
            </a:r>
            <a:r>
              <a:rPr lang="fr-FR" b="0" i="0" u="none" strike="noStrike" dirty="0" err="1">
                <a:effectLst/>
                <a:latin typeface="Söhne"/>
              </a:rPr>
              <a:t>produce</a:t>
            </a:r>
            <a:r>
              <a:rPr lang="fr-FR" b="0" i="0" u="none" strike="noStrike" dirty="0">
                <a:effectLst/>
                <a:latin typeface="Söhne"/>
              </a:rPr>
              <a:t> local </a:t>
            </a:r>
            <a:r>
              <a:rPr lang="fr-FR" b="0" i="0" u="none" strike="noStrike" dirty="0" err="1">
                <a:effectLst/>
                <a:latin typeface="Söhne"/>
              </a:rPr>
              <a:t>heating</a:t>
            </a:r>
            <a:r>
              <a:rPr lang="fr-FR" b="0" i="0" u="none" strike="noStrike" dirty="0">
                <a:effectLst/>
                <a:latin typeface="Söhne"/>
              </a:rPr>
              <a:t>.</a:t>
            </a:r>
          </a:p>
        </p:txBody>
      </p:sp>
      <p:pic>
        <p:nvPicPr>
          <p:cNvPr id="4098" name="Picture 2" descr="Gradient - Analogic">
            <a:extLst>
              <a:ext uri="{FF2B5EF4-FFF2-40B4-BE49-F238E27FC236}">
                <a16:creationId xmlns:a16="http://schemas.microsoft.com/office/drawing/2014/main" id="{E3B55C21-930E-C9FA-66E7-3A47BF28A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97" y="1373376"/>
            <a:ext cx="5849056" cy="50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9A487C0-81B6-8A04-D104-7C022722A6E6}"/>
              </a:ext>
            </a:extLst>
          </p:cNvPr>
          <p:cNvSpPr txBox="1"/>
          <p:nvPr/>
        </p:nvSpPr>
        <p:spPr>
          <a:xfrm>
            <a:off x="6278251" y="4740004"/>
            <a:ext cx="5578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8872" indent="0">
              <a:buNone/>
            </a:pPr>
            <a:r>
              <a:rPr lang="fr-FR" sz="1800" b="1" dirty="0"/>
              <a:t>SAR (</a:t>
            </a:r>
            <a:r>
              <a:rPr lang="fr-FR" sz="1800" b="1" dirty="0" err="1"/>
              <a:t>Specific</a:t>
            </a:r>
            <a:r>
              <a:rPr lang="fr-FR" sz="1800" b="1" dirty="0"/>
              <a:t> Absorption Rate) = power </a:t>
            </a:r>
            <a:r>
              <a:rPr lang="fr-FR" sz="1800" b="1" dirty="0" err="1"/>
              <a:t>deposited</a:t>
            </a:r>
            <a:r>
              <a:rPr lang="fr-FR" sz="1800" b="1" dirty="0"/>
              <a:t> relative to the </a:t>
            </a:r>
            <a:r>
              <a:rPr lang="fr-FR" sz="1800" b="1" dirty="0" err="1"/>
              <a:t>patient's</a:t>
            </a:r>
            <a:r>
              <a:rPr lang="fr-FR" sz="1800" b="1" dirty="0"/>
              <a:t> </a:t>
            </a:r>
            <a:r>
              <a:rPr lang="fr-FR" sz="1800" b="1" dirty="0" err="1"/>
              <a:t>weight</a:t>
            </a:r>
            <a:endParaRPr lang="fr-FR" sz="1800" b="1" dirty="0"/>
          </a:p>
          <a:p>
            <a:pPr marL="118872" indent="0">
              <a:buNone/>
            </a:pPr>
            <a:r>
              <a:rPr lang="fr-FR" sz="1800" b="1" dirty="0"/>
              <a:t>SAR &lt; 10 W/kg for the </a:t>
            </a:r>
            <a:r>
              <a:rPr lang="fr-FR" sz="1800" b="1" dirty="0" err="1"/>
              <a:t>whole</a:t>
            </a:r>
            <a:r>
              <a:rPr lang="fr-FR" sz="1800" b="1" dirty="0"/>
              <a:t> body</a:t>
            </a:r>
          </a:p>
          <a:p>
            <a:pPr marL="118872" indent="0">
              <a:buNone/>
            </a:pPr>
            <a:r>
              <a:rPr lang="fr-FR" sz="1800" b="1" dirty="0"/>
              <a:t>SAR &lt; 1.5 W/kg for the </a:t>
            </a:r>
            <a:r>
              <a:rPr lang="fr-FR" sz="1800" b="1" dirty="0" err="1"/>
              <a:t>head</a:t>
            </a:r>
            <a:endParaRPr lang="fr-FR" sz="1800" b="1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5E87E26-BD3B-22F7-33D2-76797B4C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139C5-4EB7-BA41-9C12-A710D248D84E}" type="datetime1">
              <a:rPr lang="fr-FR" smtClean="0"/>
              <a:t>27/04/2023</a:t>
            </a:fld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1BB33EE-B60E-C62B-E435-63AFFFDF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EE84BCE-7C63-F982-610F-D2027FD3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96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20710B-6536-47B0-8DEB-1212B7D9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RF </a:t>
            </a:r>
            <a:r>
              <a:rPr lang="fr-FR" dirty="0" err="1"/>
              <a:t>antennas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D80FF3-C857-4CA5-9F10-5AB8CFCAE342}"/>
              </a:ext>
            </a:extLst>
          </p:cNvPr>
          <p:cNvSpPr txBox="1"/>
          <p:nvPr/>
        </p:nvSpPr>
        <p:spPr>
          <a:xfrm>
            <a:off x="838200" y="1628800"/>
            <a:ext cx="9624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Antenna</a:t>
            </a:r>
            <a:r>
              <a:rPr lang="fr-FR" sz="2400" b="0" i="0" u="none" strike="noStrike" dirty="0">
                <a:effectLst/>
                <a:latin typeface="Söhne"/>
              </a:rPr>
              <a:t> = </a:t>
            </a:r>
            <a:r>
              <a:rPr lang="fr-FR" sz="2400" b="0" i="0" u="none" strike="noStrike" dirty="0" err="1">
                <a:effectLst/>
                <a:latin typeface="Söhne"/>
              </a:rPr>
              <a:t>resonant</a:t>
            </a:r>
            <a:r>
              <a:rPr lang="fr-FR" sz="2400" b="0" i="0" u="none" strike="noStrike" dirty="0">
                <a:effectLst/>
                <a:latin typeface="Söhne"/>
              </a:rPr>
              <a:t> RLC circuit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Copper </a:t>
            </a:r>
            <a:r>
              <a:rPr lang="fr-FR" sz="2400" b="0" i="0" u="none" strike="noStrike" dirty="0" err="1">
                <a:effectLst/>
                <a:latin typeface="Söhne"/>
              </a:rPr>
              <a:t>coil</a:t>
            </a:r>
            <a:r>
              <a:rPr lang="fr-FR" sz="2400" b="0" i="0" u="none" strike="noStrike" dirty="0">
                <a:effectLst/>
                <a:latin typeface="Söhne"/>
              </a:rPr>
              <a:t> in </a:t>
            </a:r>
            <a:r>
              <a:rPr lang="fr-FR" sz="2400" b="0" i="0" u="none" strike="noStrike" dirty="0" err="1">
                <a:effectLst/>
                <a:latin typeface="Söhne"/>
              </a:rPr>
              <a:t>different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shapes</a:t>
            </a:r>
            <a:endParaRPr lang="fr-FR" sz="2400" b="0" i="0" u="none" strike="noStrike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Tuned</a:t>
            </a:r>
            <a:r>
              <a:rPr lang="fr-FR" sz="2400" b="0" i="0" u="none" strike="noStrike" dirty="0">
                <a:effectLst/>
                <a:latin typeface="Söhne"/>
              </a:rPr>
              <a:t> to the proton </a:t>
            </a:r>
            <a:r>
              <a:rPr lang="fr-FR" sz="2400" b="0" i="0" u="none" strike="noStrike" dirty="0" err="1">
                <a:effectLst/>
                <a:latin typeface="Söhne"/>
              </a:rPr>
              <a:t>resonance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frequency</a:t>
            </a:r>
            <a:r>
              <a:rPr lang="fr-FR" sz="2400" b="0" i="0" u="none" strike="noStrike" dirty="0">
                <a:effectLst/>
                <a:latin typeface="Söhne"/>
              </a:rPr>
              <a:t> and </a:t>
            </a:r>
            <a:r>
              <a:rPr lang="fr-FR" sz="2400" b="0" i="0" u="none" strike="noStrike" dirty="0" err="1">
                <a:effectLst/>
                <a:latin typeface="Söhne"/>
              </a:rPr>
              <a:t>impedance-matched</a:t>
            </a:r>
            <a:r>
              <a:rPr lang="fr-FR" sz="2400" b="0" i="0" u="none" strike="noStrike" dirty="0">
                <a:effectLst/>
                <a:latin typeface="Söhne"/>
              </a:rPr>
              <a:t> to </a:t>
            </a:r>
            <a:r>
              <a:rPr lang="fr-FR" sz="2400" b="0" i="0" u="none" strike="noStrike" dirty="0" err="1">
                <a:effectLst/>
                <a:latin typeface="Söhne"/>
              </a:rPr>
              <a:t>electronic</a:t>
            </a:r>
            <a:r>
              <a:rPr lang="fr-FR" sz="2400" b="0" i="0" u="none" strike="noStrike" dirty="0">
                <a:effectLst/>
                <a:latin typeface="Söhne"/>
              </a:rPr>
              <a:t> circuits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Antenna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tailored</a:t>
            </a:r>
            <a:r>
              <a:rPr lang="fr-FR" sz="2400" b="0" i="0" u="none" strike="noStrike" dirty="0">
                <a:effectLst/>
                <a:latin typeface="Söhne"/>
              </a:rPr>
              <a:t> to the </a:t>
            </a:r>
            <a:r>
              <a:rPr lang="fr-FR" sz="2400" b="0" i="0" u="none" strike="noStrike" dirty="0" err="1">
                <a:effectLst/>
                <a:latin typeface="Söhne"/>
              </a:rPr>
              <a:t>sample</a:t>
            </a:r>
            <a:r>
              <a:rPr lang="fr-FR" sz="2400" b="0" i="0" u="none" strike="noStrike" dirty="0">
                <a:effectLst/>
                <a:latin typeface="Söhne"/>
              </a:rPr>
              <a:t> size to </a:t>
            </a:r>
            <a:r>
              <a:rPr lang="fr-FR" sz="2400" b="0" i="0" u="none" strike="noStrike" dirty="0" err="1">
                <a:effectLst/>
                <a:latin typeface="Söhne"/>
              </a:rPr>
              <a:t>increase</a:t>
            </a:r>
            <a:r>
              <a:rPr lang="fr-FR" sz="2400" b="0" i="0" u="none" strike="noStrike" dirty="0">
                <a:effectLst/>
                <a:latin typeface="Söhne"/>
              </a:rPr>
              <a:t> the signal-to-noise ratio (S/N)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729680" y="3819393"/>
            <a:ext cx="661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b="0" i="0" u="none" strike="noStrike" dirty="0" err="1">
                <a:effectLst/>
                <a:latin typeface="Söhne"/>
              </a:rPr>
              <a:t>Antennas</a:t>
            </a:r>
            <a:r>
              <a:rPr lang="fr-FR" sz="2400" b="0" i="0" u="none" strike="noStrike" dirty="0">
                <a:effectLst/>
                <a:latin typeface="Söhne"/>
              </a:rPr>
              <a:t> are </a:t>
            </a:r>
            <a:r>
              <a:rPr lang="fr-FR" sz="2400" b="0" i="0" u="none" strike="noStrike" dirty="0" err="1">
                <a:effectLst/>
                <a:latin typeface="Söhne"/>
              </a:rPr>
              <a:t>only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receivers</a:t>
            </a:r>
            <a:endParaRPr lang="fr-FR" sz="2400" b="0" i="0" u="none" strike="noStrike" dirty="0">
              <a:effectLst/>
              <a:latin typeface="Söhne"/>
            </a:endParaRPr>
          </a:p>
        </p:txBody>
      </p:sp>
      <p:sp>
        <p:nvSpPr>
          <p:cNvPr id="10" name="Flèche vers le bas 9"/>
          <p:cNvSpPr/>
          <p:nvPr/>
        </p:nvSpPr>
        <p:spPr>
          <a:xfrm>
            <a:off x="3071664" y="4307904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ZoneTexte 10"/>
          <p:cNvSpPr txBox="1"/>
          <p:nvPr/>
        </p:nvSpPr>
        <p:spPr>
          <a:xfrm>
            <a:off x="838199" y="5028367"/>
            <a:ext cx="4976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0" i="0" u="none" strike="noStrike" dirty="0">
                <a:effectLst/>
                <a:latin typeface="Söhne"/>
              </a:rPr>
              <a:t>The RF transmission </a:t>
            </a:r>
            <a:r>
              <a:rPr lang="fr-FR" sz="2400" b="0" i="0" u="none" strike="noStrike" dirty="0" err="1">
                <a:effectLst/>
                <a:latin typeface="Söhne"/>
              </a:rPr>
              <a:t>is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done</a:t>
            </a:r>
            <a:r>
              <a:rPr lang="fr-FR" sz="2400" b="0" i="0" u="none" strike="noStrike" dirty="0">
                <a:effectLst/>
                <a:latin typeface="Söhne"/>
              </a:rPr>
              <a:t> by the </a:t>
            </a:r>
            <a:r>
              <a:rPr lang="fr-FR" sz="2400" b="0" i="0" u="none" strike="noStrike" dirty="0" err="1">
                <a:effectLst/>
                <a:latin typeface="Söhne"/>
              </a:rPr>
              <a:t>integrated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antenna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between</a:t>
            </a:r>
            <a:r>
              <a:rPr lang="fr-FR" sz="2400" b="0" i="0" u="none" strike="noStrike" dirty="0">
                <a:effectLst/>
                <a:latin typeface="Söhne"/>
              </a:rPr>
              <a:t> the machine </a:t>
            </a:r>
            <a:r>
              <a:rPr lang="fr-FR" sz="2400" b="0" i="0" u="none" strike="noStrike" dirty="0" err="1">
                <a:effectLst/>
                <a:latin typeface="Söhne"/>
              </a:rPr>
              <a:t>chassis</a:t>
            </a:r>
            <a:r>
              <a:rPr lang="fr-FR" sz="2400" b="0" i="0" u="none" strike="noStrike" dirty="0">
                <a:effectLst/>
                <a:latin typeface="Söhne"/>
              </a:rPr>
              <a:t> and the magnet</a:t>
            </a:r>
          </a:p>
        </p:txBody>
      </p:sp>
      <p:pic>
        <p:nvPicPr>
          <p:cNvPr id="5124" name="Picture 4" descr="Schéma des éléments principaux qui composent l'appareil I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96" y="4149081"/>
            <a:ext cx="3522124" cy="231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902" y="825563"/>
            <a:ext cx="3770996" cy="132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72ACA25-5EB7-B145-32EC-399F0F08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C52F-564E-544C-89B7-43E7DBEA06E9}" type="datetime1">
              <a:rPr lang="fr-FR" smtClean="0"/>
              <a:t>27/04/2023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651794-5230-0C6E-5689-7D5F987F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FB9BB9-55DB-6A50-1EA5-C110BFEA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99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365A6-99C1-4C5F-B447-D7E4FB41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Coils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98090FA-147E-4D23-9107-DC419F6F7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253" y="1489389"/>
            <a:ext cx="3978188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i="1" dirty="0">
                <a:solidFill>
                  <a:srgbClr val="002060"/>
                </a:solidFill>
                <a:cs typeface="Times New Roman" pitchFamily="18" charset="0"/>
              </a:rPr>
              <a:t>Surface </a:t>
            </a:r>
            <a:r>
              <a:rPr lang="fr-FR" sz="2000" b="1" i="1" dirty="0" err="1">
                <a:solidFill>
                  <a:srgbClr val="002060"/>
                </a:solidFill>
                <a:cs typeface="Times New Roman" pitchFamily="18" charset="0"/>
              </a:rPr>
              <a:t>coils</a:t>
            </a:r>
            <a:endParaRPr lang="fr-FR" sz="2000" b="1" dirty="0">
              <a:solidFill>
                <a:srgbClr val="002060"/>
              </a:solidFill>
              <a:cs typeface="Times New Roman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Surface </a:t>
            </a:r>
            <a:r>
              <a:rPr lang="fr-FR" sz="2000" b="0" i="0" u="none" strike="noStrike" dirty="0" err="1">
                <a:effectLst/>
                <a:latin typeface="Söhne"/>
              </a:rPr>
              <a:t>coils</a:t>
            </a:r>
            <a:r>
              <a:rPr lang="fr-FR" sz="2000" b="0" i="0" u="none" strike="noStrike" dirty="0">
                <a:effectLst/>
                <a:latin typeface="Söhne"/>
              </a:rPr>
              <a:t> are </a:t>
            </a:r>
            <a:r>
              <a:rPr lang="fr-FR" sz="2000" b="0" i="0" u="none" strike="noStrike" dirty="0" err="1">
                <a:effectLst/>
                <a:latin typeface="Söhne"/>
              </a:rPr>
              <a:t>applied</a:t>
            </a:r>
            <a:r>
              <a:rPr lang="fr-FR" sz="2000" b="0" i="0" u="none" strike="noStrike" dirty="0">
                <a:effectLst/>
                <a:latin typeface="Söhne"/>
              </a:rPr>
              <a:t> as close as possible to the </a:t>
            </a:r>
            <a:r>
              <a:rPr lang="fr-FR" sz="2000" b="0" i="0" u="none" strike="noStrike" dirty="0" err="1">
                <a:effectLst/>
                <a:latin typeface="Söhne"/>
              </a:rPr>
              <a:t>regions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being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imaged</a:t>
            </a:r>
            <a:r>
              <a:rPr lang="fr-FR" sz="2000" b="0" i="0" u="none" strike="noStrike" dirty="0">
                <a:effectLst/>
                <a:latin typeface="Söhne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Surface </a:t>
            </a:r>
            <a:r>
              <a:rPr lang="fr-FR" sz="2000" b="0" i="0" u="none" strike="noStrike" dirty="0" err="1">
                <a:effectLst/>
                <a:latin typeface="Söhne"/>
              </a:rPr>
              <a:t>coils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favor</a:t>
            </a:r>
            <a:r>
              <a:rPr lang="fr-FR" sz="2000" b="0" i="0" u="none" strike="noStrike" dirty="0">
                <a:effectLst/>
                <a:latin typeface="Söhne"/>
              </a:rPr>
              <a:t> a high signal-to-noise ratio.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544E878-7D80-47A7-A5DE-976E701E9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33" y="4118243"/>
            <a:ext cx="2137984" cy="15696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40846B-6B2D-4BC5-B03C-E79126F6C5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027585"/>
            <a:ext cx="2137984" cy="16034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9B81C2-A000-4695-A045-615746718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3986173"/>
            <a:ext cx="2416472" cy="163514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98090FA-147E-4D23-9107-DC419F6F7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560" y="1497570"/>
            <a:ext cx="482575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b="1" i="1" dirty="0" err="1">
                <a:solidFill>
                  <a:srgbClr val="002060"/>
                </a:solidFill>
                <a:cs typeface="Times New Roman" pitchFamily="18" charset="0"/>
              </a:rPr>
              <a:t>Volumic</a:t>
            </a:r>
            <a:r>
              <a:rPr lang="fr-FR" sz="2000" b="1" i="1" dirty="0">
                <a:solidFill>
                  <a:srgbClr val="002060"/>
                </a:solidFill>
                <a:cs typeface="Times New Roman" pitchFamily="18" charset="0"/>
              </a:rPr>
              <a:t> </a:t>
            </a:r>
            <a:r>
              <a:rPr lang="fr-FR" sz="2000" b="1" i="1" dirty="0" err="1">
                <a:solidFill>
                  <a:srgbClr val="002060"/>
                </a:solidFill>
                <a:cs typeface="Times New Roman" pitchFamily="18" charset="0"/>
              </a:rPr>
              <a:t>coils</a:t>
            </a:r>
            <a:endParaRPr lang="fr-FR" sz="2000" b="1" dirty="0">
              <a:solidFill>
                <a:srgbClr val="002060"/>
              </a:solidFill>
              <a:cs typeface="Times New Roman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Volume </a:t>
            </a:r>
            <a:r>
              <a:rPr lang="fr-FR" sz="2000" b="0" i="0" u="none" strike="noStrike" dirty="0" err="1">
                <a:effectLst/>
                <a:latin typeface="Söhne"/>
              </a:rPr>
              <a:t>coils</a:t>
            </a:r>
            <a:r>
              <a:rPr lang="fr-FR" sz="2000" b="0" i="0" u="none" strike="noStrike" dirty="0">
                <a:effectLst/>
                <a:latin typeface="Söhne"/>
              </a:rPr>
              <a:t> can </a:t>
            </a:r>
            <a:r>
              <a:rPr lang="fr-FR" sz="2000" b="0" i="0" u="none" strike="noStrike" dirty="0" err="1">
                <a:effectLst/>
                <a:latin typeface="Söhne"/>
              </a:rPr>
              <a:t>encompass</a:t>
            </a:r>
            <a:r>
              <a:rPr lang="fr-FR" sz="2000" b="0" i="0" u="none" strike="noStrike" dirty="0">
                <a:effectLst/>
                <a:latin typeface="Söhne"/>
              </a:rPr>
              <a:t> a </a:t>
            </a:r>
            <a:r>
              <a:rPr lang="fr-FR" sz="2000" b="0" i="0" u="none" strike="noStrike" dirty="0" err="1">
                <a:effectLst/>
                <a:latin typeface="Söhne"/>
              </a:rPr>
              <a:t>region</a:t>
            </a:r>
            <a:r>
              <a:rPr lang="fr-FR" sz="2000" b="0" i="0" u="none" strike="noStrike" dirty="0">
                <a:effectLst/>
                <a:latin typeface="Söhne"/>
              </a:rPr>
              <a:t> of the body (e.g. </a:t>
            </a:r>
            <a:r>
              <a:rPr lang="fr-FR" sz="2000" b="0" i="0" u="none" strike="noStrike" dirty="0" err="1">
                <a:effectLst/>
                <a:latin typeface="Söhne"/>
              </a:rPr>
              <a:t>head</a:t>
            </a:r>
            <a:r>
              <a:rPr lang="fr-FR" sz="2000" b="0" i="0" u="none" strike="noStrike" dirty="0">
                <a:effectLst/>
                <a:latin typeface="Söhne"/>
              </a:rPr>
              <a:t>, </a:t>
            </a:r>
            <a:r>
              <a:rPr lang="fr-FR" sz="2000" b="0" i="0" u="none" strike="noStrike" dirty="0" err="1">
                <a:effectLst/>
                <a:latin typeface="Söhne"/>
              </a:rPr>
              <a:t>knee</a:t>
            </a:r>
            <a:r>
              <a:rPr lang="fr-FR" sz="2000" b="0" i="0" u="none" strike="noStrike" dirty="0">
                <a:effectLst/>
                <a:latin typeface="Söhne"/>
              </a:rPr>
              <a:t>) or the </a:t>
            </a:r>
            <a:r>
              <a:rPr lang="fr-FR" sz="2000" b="0" i="0" u="none" strike="noStrike" dirty="0" err="1">
                <a:effectLst/>
                <a:latin typeface="Söhne"/>
              </a:rPr>
              <a:t>entire</a:t>
            </a:r>
            <a:r>
              <a:rPr lang="fr-FR" sz="2000" b="0" i="0" u="none" strike="noStrike" dirty="0">
                <a:effectLst/>
                <a:latin typeface="Söhne"/>
              </a:rPr>
              <a:t> body (</a:t>
            </a:r>
            <a:r>
              <a:rPr lang="fr-FR" sz="2000" b="0" i="0" u="none" strike="noStrike" dirty="0" err="1">
                <a:effectLst/>
                <a:latin typeface="Söhne"/>
              </a:rPr>
              <a:t>whole</a:t>
            </a:r>
            <a:r>
              <a:rPr lang="fr-FR" sz="2000" b="0" i="0" u="none" strike="noStrike" dirty="0">
                <a:effectLst/>
                <a:latin typeface="Söhne"/>
              </a:rPr>
              <a:t>-body </a:t>
            </a:r>
            <a:r>
              <a:rPr lang="fr-FR" sz="2000" b="0" i="0" u="none" strike="noStrike" dirty="0" err="1">
                <a:effectLst/>
                <a:latin typeface="Söhne"/>
              </a:rPr>
              <a:t>coil</a:t>
            </a:r>
            <a:r>
              <a:rPr lang="fr-FR" sz="2000" b="0" i="0" u="none" strike="noStrike" dirty="0">
                <a:effectLst/>
                <a:latin typeface="Söhne"/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Volume </a:t>
            </a:r>
            <a:r>
              <a:rPr lang="fr-FR" sz="2000" b="0" i="0" u="none" strike="noStrike" dirty="0" err="1">
                <a:effectLst/>
                <a:latin typeface="Söhne"/>
              </a:rPr>
              <a:t>coils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allow</a:t>
            </a:r>
            <a:r>
              <a:rPr lang="fr-FR" sz="2000" b="0" i="0" u="none" strike="noStrike" dirty="0">
                <a:effectLst/>
                <a:latin typeface="Söhne"/>
              </a:rPr>
              <a:t> for a </a:t>
            </a:r>
            <a:r>
              <a:rPr lang="fr-FR" sz="2000" b="0" i="0" u="none" strike="noStrike" dirty="0" err="1">
                <a:effectLst/>
                <a:latin typeface="Söhne"/>
              </a:rPr>
              <a:t>homogeneous</a:t>
            </a:r>
            <a:r>
              <a:rPr lang="fr-FR" sz="2000" b="0" i="0" u="none" strike="noStrike" dirty="0">
                <a:effectLst/>
                <a:latin typeface="Söhne"/>
              </a:rPr>
              <a:t> signal </a:t>
            </a:r>
            <a:r>
              <a:rPr lang="fr-FR" sz="2000" b="0" i="0" u="none" strike="noStrike" dirty="0" err="1">
                <a:effectLst/>
                <a:latin typeface="Söhne"/>
              </a:rPr>
              <a:t>across</a:t>
            </a:r>
            <a:r>
              <a:rPr lang="fr-FR" sz="2000" b="0" i="0" u="none" strike="noStrike" dirty="0">
                <a:effectLst/>
                <a:latin typeface="Söhne"/>
              </a:rPr>
              <a:t> the </a:t>
            </a:r>
            <a:r>
              <a:rPr lang="fr-FR" sz="2000" b="0" i="0" u="none" strike="noStrike" dirty="0" err="1">
                <a:effectLst/>
                <a:latin typeface="Söhne"/>
              </a:rPr>
              <a:t>entire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imaged</a:t>
            </a:r>
            <a:r>
              <a:rPr lang="fr-FR" sz="2000" b="0" i="0" u="none" strike="noStrike" dirty="0">
                <a:effectLst/>
                <a:latin typeface="Söhne"/>
              </a:rPr>
              <a:t> volume.</a:t>
            </a:r>
            <a:r>
              <a:rPr lang="fr-FR" sz="2000" dirty="0">
                <a:cs typeface="Times New Roman" pitchFamily="18" charset="0"/>
              </a:rPr>
              <a:t>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B4193D-A2C0-8AFF-C782-AEFBDDCC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CE16-530F-E342-8955-663DA62316A4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5AE1A6-D1A3-2156-A10E-2529DB79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C23E99F-A5B1-F2D7-788A-ED96E187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89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56C25-0A6C-46FA-9E76-C42DF8F9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B739AC-05BA-45D4-BD9A-630BA26C0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13" y="1313299"/>
            <a:ext cx="5920587" cy="4863664"/>
          </a:xfrm>
        </p:spPr>
        <p:txBody>
          <a:bodyPr>
            <a:normAutofit/>
          </a:bodyPr>
          <a:lstStyle/>
          <a:p>
            <a:r>
              <a:rPr lang="fr-FR" dirty="0">
                <a:latin typeface="Söhne"/>
              </a:rPr>
              <a:t>The gradient system </a:t>
            </a:r>
            <a:r>
              <a:rPr lang="fr-FR" dirty="0" err="1">
                <a:latin typeface="Söhne"/>
              </a:rPr>
              <a:t>consists</a:t>
            </a:r>
            <a:r>
              <a:rPr lang="fr-FR" dirty="0">
                <a:latin typeface="Söhne"/>
              </a:rPr>
              <a:t> of </a:t>
            </a:r>
          </a:p>
          <a:p>
            <a:pPr lvl="1"/>
            <a:r>
              <a:rPr lang="fr-FR" i="0" u="none" strike="noStrike" dirty="0">
                <a:effectLst/>
                <a:latin typeface="Söhne"/>
              </a:rPr>
              <a:t>High-performance </a:t>
            </a:r>
            <a:r>
              <a:rPr lang="fr-FR" i="0" u="none" strike="noStrike" dirty="0" err="1">
                <a:effectLst/>
                <a:latin typeface="Söhne"/>
              </a:rPr>
              <a:t>current</a:t>
            </a:r>
            <a:r>
              <a:rPr lang="fr-FR" i="0" u="none" strike="noStrike" dirty="0">
                <a:effectLst/>
                <a:latin typeface="Söhne"/>
              </a:rPr>
              <a:t> </a:t>
            </a:r>
            <a:r>
              <a:rPr lang="fr-FR" i="0" u="none" strike="noStrike" dirty="0" err="1">
                <a:effectLst/>
                <a:latin typeface="Söhne"/>
              </a:rPr>
              <a:t>generator</a:t>
            </a:r>
            <a:r>
              <a:rPr lang="fr-FR" i="0" u="none" strike="noStrike" dirty="0">
                <a:effectLst/>
                <a:latin typeface="Söhne"/>
              </a:rPr>
              <a:t>.</a:t>
            </a:r>
          </a:p>
          <a:p>
            <a:pPr lvl="1"/>
            <a:r>
              <a:rPr lang="fr-FR" i="0" u="none" strike="noStrike" dirty="0" err="1">
                <a:effectLst/>
                <a:latin typeface="Söhne"/>
              </a:rPr>
              <a:t>Coils</a:t>
            </a:r>
            <a:r>
              <a:rPr lang="fr-FR" i="0" u="none" strike="noStrike" dirty="0">
                <a:effectLst/>
                <a:latin typeface="Söhne"/>
              </a:rPr>
              <a:t> </a:t>
            </a:r>
            <a:r>
              <a:rPr lang="fr-FR" i="0" u="none" strike="noStrike" dirty="0" err="1">
                <a:effectLst/>
                <a:latin typeface="Söhne"/>
              </a:rPr>
              <a:t>generating</a:t>
            </a:r>
            <a:r>
              <a:rPr lang="fr-FR" i="0" u="none" strike="noStrike" dirty="0">
                <a:effectLst/>
                <a:latin typeface="Söhne"/>
              </a:rPr>
              <a:t> gradients in the </a:t>
            </a:r>
            <a:r>
              <a:rPr lang="fr-FR" i="0" u="none" strike="noStrike" dirty="0" err="1">
                <a:effectLst/>
                <a:latin typeface="Söhne"/>
              </a:rPr>
              <a:t>three</a:t>
            </a:r>
            <a:r>
              <a:rPr lang="fr-FR" i="0" u="none" strike="noStrike" dirty="0">
                <a:effectLst/>
                <a:latin typeface="Söhne"/>
              </a:rPr>
              <a:t> directions.</a:t>
            </a:r>
          </a:p>
          <a:p>
            <a:pPr lvl="1"/>
            <a:r>
              <a:rPr lang="fr-FR" i="0" u="none" strike="noStrike" dirty="0" err="1">
                <a:effectLst/>
                <a:latin typeface="Söhne"/>
              </a:rPr>
              <a:t>Coils</a:t>
            </a:r>
            <a:r>
              <a:rPr lang="fr-FR" i="0" u="none" strike="noStrike" dirty="0">
                <a:effectLst/>
                <a:latin typeface="Söhne"/>
              </a:rPr>
              <a:t> for </a:t>
            </a:r>
            <a:r>
              <a:rPr lang="fr-FR" i="0" u="none" strike="noStrike" dirty="0" err="1">
                <a:effectLst/>
                <a:latin typeface="Söhne"/>
              </a:rPr>
              <a:t>correcting</a:t>
            </a:r>
            <a:r>
              <a:rPr lang="fr-FR" i="0" u="none" strike="noStrike" dirty="0">
                <a:effectLst/>
                <a:latin typeface="Söhne"/>
              </a:rPr>
              <a:t> gradient </a:t>
            </a:r>
            <a:r>
              <a:rPr lang="fr-FR" i="0" u="none" strike="noStrike" dirty="0" err="1">
                <a:effectLst/>
                <a:latin typeface="Söhne"/>
              </a:rPr>
              <a:t>linearity</a:t>
            </a:r>
            <a:r>
              <a:rPr lang="fr-FR" i="0" u="none" strike="noStrike" dirty="0">
                <a:effectLst/>
                <a:latin typeface="Söhne"/>
              </a:rPr>
              <a:t>.</a:t>
            </a:r>
          </a:p>
          <a:p>
            <a:pPr lvl="1"/>
            <a:r>
              <a:rPr lang="fr-FR" i="0" u="none" strike="noStrike" dirty="0">
                <a:effectLst/>
                <a:latin typeface="Söhne"/>
              </a:rPr>
              <a:t>A vibration-</a:t>
            </a:r>
            <a:r>
              <a:rPr lang="fr-FR" i="0" u="none" strike="noStrike" dirty="0" err="1">
                <a:effectLst/>
                <a:latin typeface="Söhne"/>
              </a:rPr>
              <a:t>damping</a:t>
            </a:r>
            <a:r>
              <a:rPr lang="fr-FR" i="0" u="none" strike="noStrike" dirty="0">
                <a:effectLst/>
                <a:latin typeface="Söhne"/>
              </a:rPr>
              <a:t> </a:t>
            </a:r>
            <a:r>
              <a:rPr lang="fr-FR" i="0" u="none" strike="noStrike" dirty="0" err="1">
                <a:effectLst/>
                <a:latin typeface="Söhne"/>
              </a:rPr>
              <a:t>resin</a:t>
            </a:r>
            <a:r>
              <a:rPr lang="fr-FR" i="0" u="none" strike="noStrike" dirty="0">
                <a:effectLst/>
                <a:latin typeface="Söhne"/>
              </a:rPr>
              <a:t> </a:t>
            </a:r>
            <a:r>
              <a:rPr lang="fr-FR" i="0" u="none" strike="noStrike" dirty="0" err="1">
                <a:effectLst/>
                <a:latin typeface="Söhne"/>
              </a:rPr>
              <a:t>mold</a:t>
            </a:r>
            <a:r>
              <a:rPr lang="fr-FR" i="0" u="none" strike="noStrike" dirty="0">
                <a:effectLst/>
                <a:latin typeface="Söhne"/>
              </a:rPr>
              <a:t> (for </a:t>
            </a:r>
            <a:r>
              <a:rPr lang="fr-FR" i="0" u="none" strike="noStrike" dirty="0" err="1">
                <a:effectLst/>
                <a:latin typeface="Söhne"/>
              </a:rPr>
              <a:t>acoustic</a:t>
            </a:r>
            <a:r>
              <a:rPr lang="fr-FR" i="0" u="none" strike="noStrike" dirty="0">
                <a:effectLst/>
                <a:latin typeface="Söhne"/>
              </a:rPr>
              <a:t> noise </a:t>
            </a:r>
            <a:r>
              <a:rPr lang="fr-FR" i="0" u="none" strike="noStrike" dirty="0" err="1">
                <a:effectLst/>
                <a:latin typeface="Söhne"/>
              </a:rPr>
              <a:t>reduction</a:t>
            </a:r>
            <a:r>
              <a:rPr lang="fr-FR" i="0" u="none" strike="noStrike" dirty="0">
                <a:effectLst/>
                <a:latin typeface="Söhne"/>
              </a:rPr>
              <a:t>).</a:t>
            </a:r>
          </a:p>
          <a:p>
            <a:pPr lvl="1"/>
            <a:r>
              <a:rPr lang="fr-FR" i="0" u="none" strike="noStrike" dirty="0">
                <a:effectLst/>
                <a:latin typeface="Söhne"/>
              </a:rPr>
              <a:t>A </a:t>
            </a:r>
            <a:r>
              <a:rPr lang="fr-FR" i="0" u="none" strike="noStrike" dirty="0" err="1">
                <a:effectLst/>
                <a:latin typeface="Söhne"/>
              </a:rPr>
              <a:t>cooling</a:t>
            </a:r>
            <a:r>
              <a:rPr lang="fr-FR" i="0" u="none" strike="noStrike" dirty="0">
                <a:effectLst/>
                <a:latin typeface="Söhne"/>
              </a:rPr>
              <a:t> water circuit.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93EA000-0CE5-4E34-A14E-1248916E0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8577" y="1847115"/>
            <a:ext cx="4917716" cy="2765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8B5775-4A81-3FE4-08B0-38603CE8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E160E-8C93-A544-BC06-50E895C9262A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CEB282-4490-6CE9-ABCC-4C2A6504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973558-CED4-E930-3BE6-DD2F4BFA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75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97BDB-A1BB-4621-B163-7F9E2FE6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 </a:t>
            </a:r>
            <a:r>
              <a:rPr lang="fr-FR" dirty="0" err="1"/>
              <a:t>coil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472967" cy="41047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6" y="1690688"/>
            <a:ext cx="5472967" cy="4104725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2B6E38-BD32-ECB7-8FAA-BE956516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C116-E92E-3349-B2DE-9C0AB8CEDCD4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617692-0A28-76F6-FDBF-09AF037B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CBF1A2-FCC2-5C9B-8BE1-61E3336A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98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AFE55A-4702-44DA-A21C-8FBFA911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 - </a:t>
            </a:r>
            <a:r>
              <a:rPr lang="fr-FR" sz="3200" dirty="0" err="1"/>
              <a:t>Caraxteristics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6F35A8-F348-47DB-B359-D840C99D0162}"/>
              </a:ext>
            </a:extLst>
          </p:cNvPr>
          <p:cNvSpPr/>
          <p:nvPr/>
        </p:nvSpPr>
        <p:spPr>
          <a:xfrm>
            <a:off x="1883532" y="1556793"/>
            <a:ext cx="842493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sz="2800" b="0" i="0" u="none" strike="noStrike" dirty="0">
                <a:effectLst/>
                <a:latin typeface="Söhne"/>
              </a:rPr>
              <a:t>The performance of gradients for spatial </a:t>
            </a:r>
            <a:r>
              <a:rPr lang="fr-FR" sz="2800" b="0" i="0" u="none" strike="noStrike" dirty="0" err="1">
                <a:effectLst/>
                <a:latin typeface="Söhne"/>
              </a:rPr>
              <a:t>encoding</a:t>
            </a:r>
            <a:r>
              <a:rPr lang="fr-FR" sz="2800" b="0" i="0" u="none" strike="noStrike" dirty="0">
                <a:effectLst/>
                <a:latin typeface="Söhne"/>
              </a:rPr>
              <a:t> of the signal </a:t>
            </a:r>
            <a:r>
              <a:rPr lang="fr-FR" sz="2800" b="0" i="0" u="none" strike="noStrike" dirty="0" err="1">
                <a:effectLst/>
                <a:latin typeface="Söhne"/>
              </a:rPr>
              <a:t>is</a:t>
            </a:r>
            <a:r>
              <a:rPr lang="fr-FR" sz="2800" b="0" i="0" u="none" strike="noStrike" dirty="0">
                <a:effectLst/>
                <a:latin typeface="Söhne"/>
              </a:rPr>
              <a:t> </a:t>
            </a:r>
            <a:r>
              <a:rPr lang="fr-FR" sz="2800" b="0" i="0" u="none" strike="noStrike" dirty="0" err="1">
                <a:effectLst/>
                <a:latin typeface="Söhne"/>
              </a:rPr>
              <a:t>related</a:t>
            </a:r>
            <a:r>
              <a:rPr lang="fr-FR" sz="2800" b="0" i="0" u="none" strike="noStrike" dirty="0">
                <a:effectLst/>
                <a:latin typeface="Söhne"/>
              </a:rPr>
              <a:t> to: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Their</a:t>
            </a:r>
            <a:r>
              <a:rPr lang="fr-FR" sz="2400" b="0" i="0" u="none" strike="noStrike" dirty="0">
                <a:effectLst/>
                <a:latin typeface="Söhne"/>
              </a:rPr>
              <a:t> maximum amplitude (variation of </a:t>
            </a:r>
            <a:r>
              <a:rPr lang="fr-FR" sz="2400" b="0" i="0" u="none" strike="noStrike" dirty="0" err="1">
                <a:effectLst/>
                <a:latin typeface="Söhne"/>
              </a:rPr>
              <a:t>magnetic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field</a:t>
            </a:r>
            <a:r>
              <a:rPr lang="fr-FR" sz="2400" b="0" i="0" u="none" strike="noStrike" dirty="0">
                <a:effectLst/>
                <a:latin typeface="Söhne"/>
              </a:rPr>
              <a:t> in </a:t>
            </a:r>
            <a:r>
              <a:rPr lang="fr-FR" sz="2400" b="0" i="0" u="none" strike="noStrike" dirty="0" err="1">
                <a:effectLst/>
                <a:latin typeface="Söhne"/>
              </a:rPr>
              <a:t>mT</a:t>
            </a:r>
            <a:r>
              <a:rPr lang="fr-FR" sz="2400" b="0" i="0" u="none" strike="noStrike" dirty="0">
                <a:effectLst/>
                <a:latin typeface="Söhne"/>
              </a:rPr>
              <a:t>/m), </a:t>
            </a:r>
            <a:r>
              <a:rPr lang="fr-FR" sz="2400" b="0" i="0" u="none" strike="noStrike" dirty="0" err="1">
                <a:effectLst/>
                <a:latin typeface="Söhne"/>
              </a:rPr>
              <a:t>which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determines</a:t>
            </a:r>
            <a:r>
              <a:rPr lang="fr-FR" sz="2400" b="0" i="0" u="none" strike="noStrike" dirty="0">
                <a:effectLst/>
                <a:latin typeface="Söhne"/>
              </a:rPr>
              <a:t> the maximum spatial </a:t>
            </a:r>
            <a:r>
              <a:rPr lang="fr-FR" sz="2400" b="0" i="0" u="none" strike="noStrike" dirty="0" err="1">
                <a:effectLst/>
                <a:latin typeface="Söhne"/>
              </a:rPr>
              <a:t>resolution</a:t>
            </a:r>
            <a:r>
              <a:rPr lang="fr-FR" sz="2400" b="0" i="0" u="none" strike="noStrike" dirty="0">
                <a:effectLst/>
                <a:latin typeface="Söhne"/>
              </a:rPr>
              <a:t> (slice </a:t>
            </a:r>
            <a:r>
              <a:rPr lang="fr-FR" sz="2400" b="0" i="0" u="none" strike="noStrike" dirty="0" err="1">
                <a:effectLst/>
                <a:latin typeface="Söhne"/>
              </a:rPr>
              <a:t>thickness</a:t>
            </a:r>
            <a:r>
              <a:rPr lang="fr-FR" sz="2400" b="0" i="0" u="none" strike="noStrike" dirty="0">
                <a:effectLst/>
                <a:latin typeface="Söhne"/>
              </a:rPr>
              <a:t> and </a:t>
            </a:r>
            <a:r>
              <a:rPr lang="fr-FR" sz="2400" b="0" i="0" u="none" strike="noStrike" dirty="0" err="1">
                <a:effectLst/>
                <a:latin typeface="Söhne"/>
              </a:rPr>
              <a:t>field</a:t>
            </a:r>
            <a:r>
              <a:rPr lang="fr-FR" sz="2400" b="0" i="0" u="none" strike="noStrike" dirty="0">
                <a:effectLst/>
                <a:latin typeface="Söhne"/>
              </a:rPr>
              <a:t> of </a:t>
            </a:r>
            <a:r>
              <a:rPr lang="fr-FR" sz="2400" b="0" i="0" u="none" strike="noStrike" dirty="0" err="1">
                <a:effectLst/>
                <a:latin typeface="Söhne"/>
              </a:rPr>
              <a:t>view</a:t>
            </a:r>
            <a:r>
              <a:rPr lang="fr-FR" sz="2400" b="0" i="0" u="none" strike="noStrike" dirty="0">
                <a:effectLst/>
                <a:latin typeface="Söhne"/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Their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slope</a:t>
            </a:r>
            <a:r>
              <a:rPr lang="fr-FR" sz="2400" b="0" i="0" u="none" strike="noStrike" dirty="0">
                <a:effectLst/>
                <a:latin typeface="Söhne"/>
              </a:rPr>
              <a:t>, </a:t>
            </a:r>
            <a:r>
              <a:rPr lang="fr-FR" sz="2400" b="0" i="0" u="none" strike="noStrike" dirty="0" err="1">
                <a:effectLst/>
                <a:latin typeface="Söhne"/>
              </a:rPr>
              <a:t>which</a:t>
            </a:r>
            <a:r>
              <a:rPr lang="fr-FR" sz="2400" b="0" i="0" u="none" strike="noStrike" dirty="0">
                <a:effectLst/>
                <a:latin typeface="Söhne"/>
              </a:rPr>
              <a:t> corresponds to </a:t>
            </a:r>
            <a:r>
              <a:rPr lang="fr-FR" sz="2400" b="0" i="0" u="none" strike="noStrike" dirty="0" err="1">
                <a:effectLst/>
                <a:latin typeface="Söhne"/>
              </a:rPr>
              <a:t>their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switching</a:t>
            </a:r>
            <a:r>
              <a:rPr lang="fr-FR" sz="2400" b="0" i="0" u="none" strike="noStrike" dirty="0">
                <a:effectLst/>
                <a:latin typeface="Söhne"/>
              </a:rPr>
              <a:t> speed. A high </a:t>
            </a:r>
            <a:r>
              <a:rPr lang="fr-FR" sz="2400" b="0" i="0" u="none" strike="noStrike" dirty="0" err="1">
                <a:effectLst/>
                <a:latin typeface="Söhne"/>
              </a:rPr>
              <a:t>slope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is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necessary</a:t>
            </a:r>
            <a:r>
              <a:rPr lang="fr-FR" sz="2400" b="0" i="0" u="none" strike="noStrike" dirty="0">
                <a:effectLst/>
                <a:latin typeface="Söhne"/>
              </a:rPr>
              <a:t> to </a:t>
            </a:r>
            <a:r>
              <a:rPr lang="fr-FR" sz="2400" b="0" i="0" u="none" strike="noStrike" dirty="0" err="1">
                <a:effectLst/>
                <a:latin typeface="Söhne"/>
              </a:rPr>
              <a:t>quickly</a:t>
            </a:r>
            <a:r>
              <a:rPr lang="fr-FR" sz="2400" b="0" i="0" u="none" strike="noStrike" dirty="0">
                <a:effectLst/>
                <a:latin typeface="Söhne"/>
              </a:rPr>
              <a:t> switch the gradients and enable ultra-fast </a:t>
            </a:r>
            <a:r>
              <a:rPr lang="fr-FR" sz="2400" b="0" i="0" u="none" strike="noStrike" dirty="0" err="1">
                <a:effectLst/>
                <a:latin typeface="Söhne"/>
              </a:rPr>
              <a:t>imaging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sequences</a:t>
            </a:r>
            <a:r>
              <a:rPr lang="fr-FR" sz="2400" b="0" i="0" u="none" strike="noStrike" dirty="0">
                <a:effectLst/>
                <a:latin typeface="Söhne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Their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linearity</a:t>
            </a:r>
            <a:r>
              <a:rPr lang="fr-FR" sz="2400" b="0" i="0" u="none" strike="noStrike" dirty="0">
                <a:effectLst/>
                <a:latin typeface="Söhne"/>
              </a:rPr>
              <a:t>, </a:t>
            </a:r>
            <a:r>
              <a:rPr lang="fr-FR" sz="2400" b="0" i="0" u="none" strike="noStrike" dirty="0" err="1">
                <a:effectLst/>
                <a:latin typeface="Söhne"/>
              </a:rPr>
              <a:t>which</a:t>
            </a:r>
            <a:r>
              <a:rPr lang="fr-FR" sz="2400" b="0" i="0" u="none" strike="noStrike" dirty="0">
                <a:effectLst/>
                <a:latin typeface="Söhne"/>
              </a:rPr>
              <a:t> must </a:t>
            </a:r>
            <a:r>
              <a:rPr lang="fr-FR" sz="2400" b="0" i="0" u="none" strike="noStrike" dirty="0" err="1">
                <a:effectLst/>
                <a:latin typeface="Söhne"/>
              </a:rPr>
              <a:t>be</a:t>
            </a:r>
            <a:r>
              <a:rPr lang="fr-FR" sz="2400" b="0" i="0" u="none" strike="noStrike" dirty="0">
                <a:effectLst/>
                <a:latin typeface="Söhne"/>
              </a:rPr>
              <a:t> as </a:t>
            </a:r>
            <a:r>
              <a:rPr lang="fr-FR" sz="2400" b="0" i="0" u="none" strike="noStrike" dirty="0" err="1">
                <a:effectLst/>
                <a:latin typeface="Söhne"/>
              </a:rPr>
              <a:t>perfect</a:t>
            </a:r>
            <a:r>
              <a:rPr lang="fr-FR" sz="2400" b="0" i="0" u="none" strike="noStrike" dirty="0">
                <a:effectLst/>
                <a:latin typeface="Söhne"/>
              </a:rPr>
              <a:t> as possible </a:t>
            </a:r>
            <a:r>
              <a:rPr lang="fr-FR" sz="2400" b="0" i="0" u="none" strike="noStrike" dirty="0" err="1">
                <a:effectLst/>
                <a:latin typeface="Söhne"/>
              </a:rPr>
              <a:t>within</a:t>
            </a:r>
            <a:r>
              <a:rPr lang="fr-FR" sz="2400" b="0" i="0" u="none" strike="noStrike" dirty="0">
                <a:effectLst/>
                <a:latin typeface="Söhne"/>
              </a:rPr>
              <a:t> the </a:t>
            </a:r>
            <a:r>
              <a:rPr lang="fr-FR" sz="2400" b="0" i="0" u="none" strike="noStrike" dirty="0" err="1">
                <a:effectLst/>
                <a:latin typeface="Söhne"/>
              </a:rPr>
              <a:t>field</a:t>
            </a:r>
            <a:r>
              <a:rPr lang="fr-FR" sz="2400" b="0" i="0" u="none" strike="noStrike" dirty="0">
                <a:effectLst/>
                <a:latin typeface="Söhne"/>
              </a:rPr>
              <a:t> of </a:t>
            </a:r>
            <a:r>
              <a:rPr lang="fr-FR" sz="2400" b="0" i="0" u="none" strike="noStrike" dirty="0" err="1">
                <a:effectLst/>
                <a:latin typeface="Söhne"/>
              </a:rPr>
              <a:t>view</a:t>
            </a:r>
            <a:r>
              <a:rPr lang="fr-FR" sz="2400" b="0" i="0" u="none" strike="noStrike" dirty="0">
                <a:effectLst/>
                <a:latin typeface="Söhne"/>
              </a:rPr>
              <a:t>.</a:t>
            </a:r>
          </a:p>
          <a:p>
            <a:endParaRPr lang="fr-FR" sz="2400" b="1" dirty="0">
              <a:cs typeface="Times New Roman" pitchFamily="18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F83AD7-E046-53C3-3D7B-9CE956C7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7DFCD-87F0-0C4A-9EF0-A57E580EC6B9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43AEAB-F605-ACAA-554C-4820FC13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B6C89D-CE38-3176-1EE8-7839BF3B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5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BFDE8-568C-4EE8-98AC-FE5D9A4972A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en-US" dirty="0"/>
              <a:t>Exchange time!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D4AAF4-351F-400D-8168-BA35A6517222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064765"/>
            <a:ext cx="10515600" cy="1413231"/>
          </a:xfrm>
        </p:spPr>
        <p:txBody>
          <a:bodyPr/>
          <a:lstStyle/>
          <a:p>
            <a:pPr algn="ctr"/>
            <a:r>
              <a:rPr lang="en-US" dirty="0"/>
              <a:t>What do you know about medical imaging ?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D144EC-CF15-40D6-979A-3408895A8E4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A117249-7AD0-374F-A59F-F9BE22F5C36E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59763E-0065-4A08-B688-45846670D2F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0D6ACD-CB3B-4430-B7F2-F818B4CFFAE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277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AFE55A-4702-44DA-A21C-8FBFA911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gradients - </a:t>
            </a:r>
            <a:r>
              <a:rPr lang="fr-FR" sz="3200" dirty="0"/>
              <a:t>Caractéristiques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27A7CF-7CA3-4671-BE4E-FA74C1D6856B}"/>
              </a:ext>
            </a:extLst>
          </p:cNvPr>
          <p:cNvSpPr/>
          <p:nvPr/>
        </p:nvSpPr>
        <p:spPr>
          <a:xfrm>
            <a:off x="838200" y="1690063"/>
            <a:ext cx="69859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1" i="0" u="none" strike="noStrike" dirty="0">
                <a:effectLst/>
                <a:latin typeface="Söhne"/>
              </a:rPr>
              <a:t>Eddy </a:t>
            </a:r>
            <a:r>
              <a:rPr lang="fr-FR" sz="2400" b="1" i="0" u="none" strike="noStrike" dirty="0" err="1">
                <a:effectLst/>
                <a:latin typeface="Söhne"/>
              </a:rPr>
              <a:t>currents</a:t>
            </a:r>
            <a:r>
              <a:rPr lang="fr-FR" sz="2400" b="1" i="0" u="none" strike="noStrike" dirty="0">
                <a:effectLst/>
                <a:latin typeface="Söhne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During</a:t>
            </a:r>
            <a:r>
              <a:rPr lang="fr-FR" sz="2400" b="0" i="0" u="none" strike="noStrike" dirty="0">
                <a:effectLst/>
                <a:latin typeface="Söhne"/>
              </a:rPr>
              <a:t> the </a:t>
            </a:r>
            <a:r>
              <a:rPr lang="fr-FR" sz="2400" b="0" i="0" u="none" strike="noStrike" dirty="0" err="1">
                <a:effectLst/>
                <a:latin typeface="Söhne"/>
              </a:rPr>
              <a:t>rise</a:t>
            </a:r>
            <a:r>
              <a:rPr lang="fr-FR" sz="2400" b="0" i="0" u="none" strike="noStrike" dirty="0">
                <a:effectLst/>
                <a:latin typeface="Söhne"/>
              </a:rPr>
              <a:t> and </a:t>
            </a:r>
            <a:r>
              <a:rPr lang="fr-FR" sz="2400" b="0" i="0" u="none" strike="noStrike" dirty="0" err="1">
                <a:effectLst/>
                <a:latin typeface="Söhne"/>
              </a:rPr>
              <a:t>fall</a:t>
            </a:r>
            <a:r>
              <a:rPr lang="fr-FR" sz="2400" b="0" i="0" u="none" strike="noStrike" dirty="0">
                <a:effectLst/>
                <a:latin typeface="Söhne"/>
              </a:rPr>
              <a:t> of gradients, </a:t>
            </a:r>
            <a:r>
              <a:rPr lang="fr-FR" sz="2400" b="0" i="0" u="none" strike="noStrike" dirty="0" err="1">
                <a:effectLst/>
                <a:latin typeface="Söhne"/>
              </a:rPr>
              <a:t>induced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currents</a:t>
            </a:r>
            <a:r>
              <a:rPr lang="fr-FR" sz="2400" b="0" i="0" u="none" strike="noStrike" dirty="0">
                <a:effectLst/>
                <a:latin typeface="Söhne"/>
              </a:rPr>
              <a:t> can </a:t>
            </a:r>
            <a:r>
              <a:rPr lang="fr-FR" sz="2400" b="0" i="0" u="none" strike="noStrike" dirty="0" err="1">
                <a:effectLst/>
                <a:latin typeface="Söhne"/>
              </a:rPr>
              <a:t>be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created</a:t>
            </a:r>
            <a:r>
              <a:rPr lang="fr-FR" sz="2400" b="0" i="0" u="none" strike="noStrike" dirty="0">
                <a:effectLst/>
                <a:latin typeface="Söhne"/>
              </a:rPr>
              <a:t> in conductive </a:t>
            </a:r>
            <a:r>
              <a:rPr lang="fr-FR" sz="2400" b="0" i="0" u="none" strike="noStrike" dirty="0" err="1">
                <a:effectLst/>
                <a:latin typeface="Söhne"/>
              </a:rPr>
              <a:t>materials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near</a:t>
            </a:r>
            <a:r>
              <a:rPr lang="fr-FR" sz="2400" b="0" i="0" u="none" strike="noStrike" dirty="0">
                <a:effectLst/>
                <a:latin typeface="Söhne"/>
              </a:rPr>
              <a:t> the gradient </a:t>
            </a:r>
            <a:r>
              <a:rPr lang="fr-FR" sz="2400" b="0" i="0" u="none" strike="noStrike" dirty="0" err="1">
                <a:effectLst/>
                <a:latin typeface="Söhne"/>
              </a:rPr>
              <a:t>coils</a:t>
            </a:r>
            <a:r>
              <a:rPr lang="fr-FR" sz="2400" b="0" i="0" u="none" strike="noStrike" dirty="0">
                <a:effectLst/>
                <a:latin typeface="Söhne"/>
              </a:rPr>
              <a:t> (</a:t>
            </a:r>
            <a:r>
              <a:rPr lang="fr-FR" sz="2400" b="0" i="0" u="none" strike="noStrike" dirty="0" err="1">
                <a:effectLst/>
                <a:latin typeface="Söhne"/>
              </a:rPr>
              <a:t>cryogenic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envelope</a:t>
            </a:r>
            <a:r>
              <a:rPr lang="fr-FR" sz="2400" b="0" i="0" u="none" strike="noStrike" dirty="0">
                <a:effectLst/>
                <a:latin typeface="Söhne"/>
              </a:rPr>
              <a:t>, </a:t>
            </a:r>
            <a:r>
              <a:rPr lang="fr-FR" sz="2400" b="0" i="0" u="none" strike="noStrike" dirty="0" err="1">
                <a:effectLst/>
                <a:latin typeface="Söhne"/>
              </a:rPr>
              <a:t>electrical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wires</a:t>
            </a:r>
            <a:r>
              <a:rPr lang="fr-FR" sz="2400" b="0" i="0" u="none" strike="noStrike" dirty="0">
                <a:effectLst/>
                <a:latin typeface="Söhne"/>
              </a:rPr>
              <a:t>, </a:t>
            </a:r>
            <a:r>
              <a:rPr lang="fr-FR" sz="2400" b="0" i="0" u="none" strike="noStrike" dirty="0" err="1">
                <a:effectLst/>
                <a:latin typeface="Söhne"/>
              </a:rPr>
              <a:t>antennas</a:t>
            </a:r>
            <a:r>
              <a:rPr lang="fr-FR" sz="2400" b="0" i="0" u="none" strike="noStrike" dirty="0">
                <a:effectLst/>
                <a:latin typeface="Söhne"/>
              </a:rPr>
              <a:t>, </a:t>
            </a:r>
            <a:r>
              <a:rPr lang="fr-FR" sz="2400" b="0" i="0" u="none" strike="noStrike" dirty="0" err="1">
                <a:effectLst/>
                <a:latin typeface="Söhne"/>
              </a:rPr>
              <a:t>shimming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coils</a:t>
            </a:r>
            <a:r>
              <a:rPr lang="fr-FR" sz="2400" b="0" i="0" u="none" strike="noStrike" dirty="0">
                <a:effectLst/>
                <a:latin typeface="Söhne"/>
              </a:rPr>
              <a:t>...).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These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induced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currents</a:t>
            </a:r>
            <a:r>
              <a:rPr lang="fr-FR" sz="2400" b="0" i="0" u="none" strike="noStrike" dirty="0">
                <a:effectLst/>
                <a:latin typeface="Söhne"/>
              </a:rPr>
              <a:t> (</a:t>
            </a:r>
            <a:r>
              <a:rPr lang="fr-FR" sz="2400" b="0" i="0" u="none" strike="noStrike" dirty="0" err="1">
                <a:effectLst/>
                <a:latin typeface="Söhne"/>
              </a:rPr>
              <a:t>eddy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currents</a:t>
            </a:r>
            <a:r>
              <a:rPr lang="fr-FR" sz="2400" b="0" i="0" u="none" strike="noStrike" dirty="0">
                <a:effectLst/>
                <a:latin typeface="Söhne"/>
              </a:rPr>
              <a:t>) </a:t>
            </a:r>
            <a:r>
              <a:rPr lang="fr-FR" sz="2400" b="0" i="0" u="none" strike="noStrike" dirty="0" err="1">
                <a:effectLst/>
                <a:latin typeface="Söhne"/>
              </a:rPr>
              <a:t>will</a:t>
            </a:r>
            <a:r>
              <a:rPr lang="fr-FR" sz="2400" b="0" i="0" u="none" strike="noStrike" dirty="0">
                <a:effectLst/>
                <a:latin typeface="Söhne"/>
              </a:rPr>
              <a:t> oppose the gradient </a:t>
            </a:r>
            <a:r>
              <a:rPr lang="fr-FR" sz="2400" b="0" i="0" u="none" strike="noStrike" dirty="0" err="1">
                <a:effectLst/>
                <a:latin typeface="Söhne"/>
              </a:rPr>
              <a:t>field</a:t>
            </a:r>
            <a:r>
              <a:rPr lang="fr-FR" sz="2400" b="0" i="0" u="none" strike="noStrike" dirty="0">
                <a:effectLst/>
                <a:latin typeface="Söhne"/>
              </a:rPr>
              <a:t> and </a:t>
            </a:r>
            <a:r>
              <a:rPr lang="fr-FR" sz="2400" b="0" i="0" u="none" strike="noStrike" dirty="0" err="1">
                <a:effectLst/>
                <a:latin typeface="Söhne"/>
              </a:rPr>
              <a:t>degrade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their</a:t>
            </a:r>
            <a:r>
              <a:rPr lang="fr-FR" sz="2400" b="0" i="0" u="none" strike="noStrike" dirty="0">
                <a:effectLst/>
                <a:latin typeface="Söhne"/>
              </a:rPr>
              <a:t> profile.</a:t>
            </a:r>
          </a:p>
          <a:p>
            <a:br>
              <a:rPr lang="fr-FR" sz="2400" dirty="0">
                <a:cs typeface="Times New Roman" pitchFamily="18" charset="0"/>
              </a:rPr>
            </a:br>
            <a:endParaRPr lang="fr-FR" sz="2400" dirty="0">
              <a:cs typeface="Times New Roman" pitchFamily="18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4E274F2-3C82-4977-A5F5-28BE52960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609" y="1749118"/>
            <a:ext cx="3379676" cy="372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637D0E-BACD-7AF4-2FC3-C4578686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29B49-0033-E340-985C-C4495D12C956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F01A25-5A70-B8B7-E062-57522A01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72C8B3-1B52-C3CF-1E55-4B628AFF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19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AFE55A-4702-44DA-A21C-8FBFA911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Gradients - </a:t>
            </a:r>
            <a:r>
              <a:rPr lang="fr-FR" sz="3200" dirty="0" err="1"/>
              <a:t>Caracteristics</a:t>
            </a:r>
            <a:endParaRPr lang="en-US" sz="3200" dirty="0"/>
          </a:p>
        </p:txBody>
      </p:sp>
      <p:pic>
        <p:nvPicPr>
          <p:cNvPr id="6" name="Picture 2" descr="http://eurinsa.insa-lyon.fr/LesCours/physique/AppPhysique/approphys/6applications/imagerie/Imagerie%20finale/blindage.JPG">
            <a:extLst>
              <a:ext uri="{FF2B5EF4-FFF2-40B4-BE49-F238E27FC236}">
                <a16:creationId xmlns:a16="http://schemas.microsoft.com/office/drawing/2014/main" id="{EAC61A91-6DCD-4E5D-A5A3-574AAFDC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3112" y="2573832"/>
            <a:ext cx="2376264" cy="1710336"/>
          </a:xfrm>
          <a:prstGeom prst="rect">
            <a:avLst/>
          </a:pr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D2D4B4-0678-4191-BC81-E51721AB3742}"/>
              </a:ext>
            </a:extLst>
          </p:cNvPr>
          <p:cNvSpPr/>
          <p:nvPr/>
        </p:nvSpPr>
        <p:spPr>
          <a:xfrm>
            <a:off x="695400" y="1791115"/>
            <a:ext cx="8637712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To </a:t>
            </a:r>
            <a:r>
              <a:rPr lang="fr-FR" sz="2400" b="0" i="0" u="none" strike="noStrike" dirty="0" err="1">
                <a:effectLst/>
                <a:latin typeface="Söhne"/>
              </a:rPr>
              <a:t>counteract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these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induced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currents</a:t>
            </a:r>
            <a:r>
              <a:rPr lang="fr-FR" sz="2400" b="0" i="0" u="none" strike="noStrike" dirty="0">
                <a:effectLst/>
                <a:latin typeface="Söhne"/>
              </a:rPr>
              <a:t>, </a:t>
            </a:r>
            <a:r>
              <a:rPr lang="fr-FR" sz="2400" b="0" i="0" u="none" strike="noStrike" dirty="0" err="1">
                <a:effectLst/>
                <a:latin typeface="Söhne"/>
              </a:rPr>
              <a:t>several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methods</a:t>
            </a:r>
            <a:r>
              <a:rPr lang="fr-FR" sz="2400" b="0" i="0" u="none" strike="noStrike" dirty="0">
                <a:effectLst/>
                <a:latin typeface="Söhne"/>
              </a:rPr>
              <a:t> are </a:t>
            </a:r>
            <a:r>
              <a:rPr lang="fr-FR" sz="2400" b="0" i="0" u="none" strike="noStrike" dirty="0" err="1">
                <a:effectLst/>
                <a:latin typeface="Söhne"/>
              </a:rPr>
              <a:t>employed</a:t>
            </a:r>
            <a:r>
              <a:rPr lang="fr-FR" sz="2400" b="0" i="0" u="none" strike="noStrike" dirty="0">
                <a:effectLst/>
                <a:latin typeface="Söhne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Active </a:t>
            </a:r>
            <a:r>
              <a:rPr lang="fr-FR" sz="2400" b="0" i="0" u="none" strike="noStrike" dirty="0" err="1">
                <a:effectLst/>
                <a:latin typeface="Söhne"/>
              </a:rPr>
              <a:t>shielding</a:t>
            </a:r>
            <a:r>
              <a:rPr lang="fr-FR" sz="2400" b="0" i="0" u="none" strike="noStrike" dirty="0">
                <a:effectLst/>
                <a:latin typeface="Söhne"/>
              </a:rPr>
              <a:t> of gradient </a:t>
            </a:r>
            <a:r>
              <a:rPr lang="fr-FR" sz="2400" b="0" i="0" u="none" strike="noStrike" dirty="0" err="1">
                <a:effectLst/>
                <a:latin typeface="Söhne"/>
              </a:rPr>
              <a:t>coils</a:t>
            </a:r>
            <a:r>
              <a:rPr lang="fr-FR" sz="2400" b="0" i="0" u="none" strike="noStrike" dirty="0">
                <a:effectLst/>
                <a:latin typeface="Söhne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Optimization</a:t>
            </a:r>
            <a:r>
              <a:rPr lang="fr-FR" sz="2400" b="0" i="0" u="none" strike="noStrike" dirty="0">
                <a:effectLst/>
                <a:latin typeface="Söhne"/>
              </a:rPr>
              <a:t> of the profile of the </a:t>
            </a:r>
            <a:r>
              <a:rPr lang="fr-FR" sz="2400" b="0" i="0" u="none" strike="noStrike" dirty="0" err="1">
                <a:effectLst/>
                <a:latin typeface="Söhne"/>
              </a:rPr>
              <a:t>electric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current</a:t>
            </a:r>
            <a:r>
              <a:rPr lang="fr-FR" sz="2400" b="0" i="0" u="none" strike="noStrike" dirty="0">
                <a:effectLst/>
                <a:latin typeface="Söhne"/>
              </a:rPr>
              <a:t> sent to the gradient </a:t>
            </a:r>
            <a:r>
              <a:rPr lang="fr-FR" sz="2400" b="0" i="0" u="none" strike="noStrike" dirty="0" err="1">
                <a:effectLst/>
                <a:latin typeface="Söhne"/>
              </a:rPr>
              <a:t>coils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during</a:t>
            </a:r>
            <a:r>
              <a:rPr lang="fr-FR" sz="2400" b="0" i="0" u="none" strike="noStrike" dirty="0">
                <a:effectLst/>
                <a:latin typeface="Söhne"/>
              </a:rPr>
              <a:t> the </a:t>
            </a:r>
            <a:r>
              <a:rPr lang="fr-FR" sz="2400" b="0" i="0" u="none" strike="noStrike" dirty="0" err="1">
                <a:effectLst/>
                <a:latin typeface="Söhne"/>
              </a:rPr>
              <a:t>rise</a:t>
            </a:r>
            <a:r>
              <a:rPr lang="fr-FR" sz="2400" b="0" i="0" u="none" strike="noStrike" dirty="0">
                <a:effectLst/>
                <a:latin typeface="Söhne"/>
              </a:rPr>
              <a:t> and </a:t>
            </a:r>
            <a:r>
              <a:rPr lang="fr-FR" sz="2400" b="0" i="0" u="none" strike="noStrike" dirty="0" err="1">
                <a:effectLst/>
                <a:latin typeface="Söhne"/>
              </a:rPr>
              <a:t>fall</a:t>
            </a:r>
            <a:r>
              <a:rPr lang="fr-FR" sz="2400" b="0" i="0" u="none" strike="noStrike" dirty="0">
                <a:effectLst/>
                <a:latin typeface="Söhne"/>
              </a:rPr>
              <a:t> to </a:t>
            </a:r>
            <a:r>
              <a:rPr lang="fr-FR" sz="2400" b="0" i="0" u="none" strike="noStrike" dirty="0" err="1">
                <a:effectLst/>
                <a:latin typeface="Söhne"/>
              </a:rPr>
              <a:t>compensate</a:t>
            </a:r>
            <a:r>
              <a:rPr lang="fr-FR" sz="2400" b="0" i="0" u="none" strike="noStrike" dirty="0">
                <a:effectLst/>
                <a:latin typeface="Söhne"/>
              </a:rPr>
              <a:t> for </a:t>
            </a:r>
            <a:r>
              <a:rPr lang="fr-FR" sz="2400" b="0" i="0" u="none" strike="noStrike" dirty="0" err="1">
                <a:effectLst/>
                <a:latin typeface="Söhne"/>
              </a:rPr>
              <a:t>eddy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currents</a:t>
            </a:r>
            <a:r>
              <a:rPr lang="fr-FR" sz="2400" b="0" i="0" u="none" strike="noStrike" dirty="0">
                <a:effectLst/>
                <a:latin typeface="Söhne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Gradient </a:t>
            </a:r>
            <a:r>
              <a:rPr lang="fr-FR" sz="2400" b="0" i="0" u="none" strike="noStrike" dirty="0" err="1">
                <a:effectLst/>
                <a:latin typeface="Söhne"/>
              </a:rPr>
              <a:t>switching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generates</a:t>
            </a:r>
            <a:r>
              <a:rPr lang="fr-FR" sz="2400" b="0" i="0" u="none" strike="noStrike" dirty="0">
                <a:effectLst/>
                <a:latin typeface="Söhne"/>
              </a:rPr>
              <a:t> Lorentz forces </a:t>
            </a:r>
            <a:r>
              <a:rPr lang="fr-FR" sz="2400" b="0" i="0" u="none" strike="noStrike" dirty="0" err="1">
                <a:effectLst/>
                <a:latin typeface="Söhne"/>
              </a:rPr>
              <a:t>that</a:t>
            </a:r>
            <a:r>
              <a:rPr lang="fr-FR" sz="2400" b="0" i="0" u="none" strike="noStrike" dirty="0">
                <a:effectLst/>
                <a:latin typeface="Söhne"/>
              </a:rPr>
              <a:t> cause vibrations in the gradient </a:t>
            </a:r>
            <a:r>
              <a:rPr lang="fr-FR" sz="2400" b="0" i="0" u="none" strike="noStrike" dirty="0" err="1">
                <a:effectLst/>
                <a:latin typeface="Söhne"/>
              </a:rPr>
              <a:t>coils</a:t>
            </a:r>
            <a:r>
              <a:rPr lang="fr-FR" sz="2400" b="0" i="0" u="none" strike="noStrike" dirty="0">
                <a:effectLst/>
                <a:latin typeface="Söhne"/>
              </a:rPr>
              <a:t> and </a:t>
            </a:r>
            <a:r>
              <a:rPr lang="fr-FR" sz="2400" b="0" i="0" u="none" strike="noStrike" dirty="0" err="1">
                <a:effectLst/>
                <a:latin typeface="Söhne"/>
              </a:rPr>
              <a:t>their</a:t>
            </a:r>
            <a:r>
              <a:rPr lang="fr-FR" sz="2400" b="0" i="0" u="none" strike="noStrike" dirty="0">
                <a:effectLst/>
                <a:latin typeface="Söhne"/>
              </a:rPr>
              <a:t> supports.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These</a:t>
            </a:r>
            <a:r>
              <a:rPr lang="fr-FR" sz="2400" b="0" i="0" u="none" strike="noStrike" dirty="0">
                <a:effectLst/>
                <a:latin typeface="Söhne"/>
              </a:rPr>
              <a:t> vibrations are the main source of the </a:t>
            </a:r>
            <a:r>
              <a:rPr lang="fr-FR" sz="2400" b="0" i="0" u="none" strike="noStrike" dirty="0" err="1">
                <a:effectLst/>
                <a:latin typeface="Söhne"/>
              </a:rPr>
              <a:t>characteristic</a:t>
            </a:r>
            <a:r>
              <a:rPr lang="fr-FR" sz="2400" b="0" i="0" u="none" strike="noStrike" dirty="0">
                <a:effectLst/>
                <a:latin typeface="Söhne"/>
              </a:rPr>
              <a:t> noise of MRI.</a:t>
            </a:r>
          </a:p>
          <a:p>
            <a:endParaRPr lang="fr-FR" sz="2200" dirty="0">
              <a:cs typeface="Times New Roman" pitchFamily="18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905AD60-8597-5C74-44B0-B251F67B6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D1318-89B7-1945-B70C-7E68A33E760A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B5F741-94F5-AC93-F4E2-1EB651B0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403DBE2-01A7-B04D-E956-DDDDCC56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07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29BEE-EDD2-7BF1-CCE2-B439E1A6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– level : clinic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BBD74B-4B8E-A7D0-0998-C92CA315D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6BC0-2008-4ABA-8FDD-40031F03F8BB}" type="datetime1">
              <a:rPr lang="fr-FR" smtClean="0"/>
              <a:t>27/04/2023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CB6C9F-F54B-DB4D-738C-3CA12134A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62</a:t>
            </a:fld>
            <a:endParaRPr lang="fr-FR"/>
          </a:p>
        </p:txBody>
      </p:sp>
      <p:pic>
        <p:nvPicPr>
          <p:cNvPr id="5" name="Média en ligne 4" descr="MRI Sounds">
            <a:hlinkClick r:id="" action="ppaction://media"/>
            <a:extLst>
              <a:ext uri="{FF2B5EF4-FFF2-40B4-BE49-F238E27FC236}">
                <a16:creationId xmlns:a16="http://schemas.microsoft.com/office/drawing/2014/main" id="{743F5097-5FF9-2F32-85D9-D2EDCBEDE7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16723" y="1582717"/>
            <a:ext cx="7754816" cy="43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5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7D876F-CB6E-C2CE-E61E-6CBB9476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– Level : expert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C019E8-5749-E47E-5B4A-8385578F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6BC0-2008-4ABA-8FDD-40031F03F8BB}" type="datetime1">
              <a:rPr lang="fr-FR" smtClean="0"/>
              <a:t>27/04/2023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89AD12-1707-D91A-91E6-686CA412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63</a:t>
            </a:fld>
            <a:endParaRPr lang="fr-FR"/>
          </a:p>
        </p:txBody>
      </p:sp>
      <p:pic>
        <p:nvPicPr>
          <p:cNvPr id="5" name="Média en ligne 4" descr="MUSIC FROM MRI GRADIENT SYSTEM">
            <a:hlinkClick r:id="" action="ppaction://media"/>
            <a:extLst>
              <a:ext uri="{FF2B5EF4-FFF2-40B4-BE49-F238E27FC236}">
                <a16:creationId xmlns:a16="http://schemas.microsoft.com/office/drawing/2014/main" id="{A8146BF7-DEDA-9997-A957-0118CEE8B80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46485" y="1620306"/>
            <a:ext cx="7620727" cy="43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9D627A8-31FC-B5C5-1793-F1536B8C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MR Signal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9B0B419-1242-D799-2A84-7C1B2ACD4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F9407F-794C-3E6C-E822-98F7994E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F313-0EA5-EA43-9932-784D59299541}" type="datetime1">
              <a:rPr lang="fr-FR" smtClean="0"/>
              <a:t>27/04/2023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22EA50-15CC-4961-9F35-F78670E1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CA0F1D-7A55-CEE2-3A20-B81B62CE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28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E370D7F-9E95-B29D-A992-B4E053C2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Spin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C5D0E8D-6809-9C09-8F8B-7EB99716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010"/>
            <a:ext cx="7175643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Spin </a:t>
            </a:r>
            <a:r>
              <a:rPr lang="fr-FR" b="0" i="0" u="none" strike="noStrike" dirty="0" err="1">
                <a:effectLst/>
                <a:latin typeface="Söhne"/>
              </a:rPr>
              <a:t>is</a:t>
            </a:r>
            <a:r>
              <a:rPr lang="fr-FR" b="0" i="0" u="none" strike="noStrike" dirty="0">
                <a:effectLst/>
                <a:latin typeface="Söhne"/>
              </a:rPr>
              <a:t> a </a:t>
            </a:r>
            <a:r>
              <a:rPr lang="fr-FR" b="0" i="0" u="none" strike="noStrike" dirty="0" err="1">
                <a:effectLst/>
                <a:latin typeface="Söhne"/>
              </a:rPr>
              <a:t>fundamental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property</a:t>
            </a:r>
            <a:r>
              <a:rPr lang="fr-FR" b="0" i="0" u="none" strike="noStrike" dirty="0">
                <a:effectLst/>
                <a:latin typeface="Söhne"/>
              </a:rPr>
              <a:t> of </a:t>
            </a:r>
            <a:r>
              <a:rPr lang="fr-FR" b="0" i="0" u="none" strike="noStrike" dirty="0" err="1">
                <a:effectLst/>
                <a:latin typeface="Söhne"/>
              </a:rPr>
              <a:t>particles</a:t>
            </a:r>
            <a:r>
              <a:rPr lang="fr-FR" b="0" i="0" u="none" strike="noStrike" dirty="0">
                <a:effectLst/>
                <a:latin typeface="Söhne"/>
              </a:rPr>
              <a:t>, </a:t>
            </a:r>
            <a:r>
              <a:rPr lang="fr-FR" b="0" i="0" u="none" strike="noStrike" dirty="0" err="1">
                <a:effectLst/>
                <a:latin typeface="Söhne"/>
              </a:rPr>
              <a:t>such</a:t>
            </a:r>
            <a:r>
              <a:rPr lang="fr-FR" b="0" i="0" u="none" strike="noStrike" dirty="0">
                <a:effectLst/>
                <a:latin typeface="Söhne"/>
              </a:rPr>
              <a:t> as protons, </a:t>
            </a:r>
            <a:r>
              <a:rPr lang="fr-FR" b="0" i="0" u="none" strike="noStrike" dirty="0" err="1">
                <a:effectLst/>
                <a:latin typeface="Söhne"/>
              </a:rPr>
              <a:t>that</a:t>
            </a:r>
            <a:r>
              <a:rPr lang="fr-FR" b="0" i="0" u="none" strike="noStrike" dirty="0">
                <a:effectLst/>
                <a:latin typeface="Söhne"/>
              </a:rPr>
              <a:t> have a </a:t>
            </a:r>
            <a:r>
              <a:rPr lang="fr-FR" b="0" i="0" u="none" strike="noStrike" dirty="0" err="1">
                <a:effectLst/>
                <a:latin typeface="Söhne"/>
              </a:rPr>
              <a:t>magnetic</a:t>
            </a:r>
            <a:r>
              <a:rPr lang="fr-FR" b="0" i="0" u="none" strike="noStrike" dirty="0">
                <a:effectLst/>
                <a:latin typeface="Söhne"/>
              </a:rPr>
              <a:t> moment. It </a:t>
            </a:r>
            <a:r>
              <a:rPr lang="fr-FR" b="0" i="0" u="none" strike="noStrike" dirty="0" err="1">
                <a:effectLst/>
                <a:latin typeface="Söhne"/>
              </a:rPr>
              <a:t>refers</a:t>
            </a:r>
            <a:r>
              <a:rPr lang="fr-FR" b="0" i="0" u="none" strike="noStrike" dirty="0">
                <a:effectLst/>
                <a:latin typeface="Söhne"/>
              </a:rPr>
              <a:t> to the </a:t>
            </a:r>
            <a:r>
              <a:rPr lang="fr-FR" b="0" i="0" u="none" strike="noStrike" dirty="0" err="1">
                <a:effectLst/>
                <a:latin typeface="Söhne"/>
              </a:rPr>
              <a:t>intrinsic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angular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momentum</a:t>
            </a:r>
            <a:r>
              <a:rPr lang="fr-FR" b="0" i="0" u="none" strike="noStrike" dirty="0">
                <a:effectLst/>
                <a:latin typeface="Söhne"/>
              </a:rPr>
              <a:t> of the </a:t>
            </a:r>
            <a:r>
              <a:rPr lang="fr-FR" b="0" i="0" u="none" strike="noStrike" dirty="0" err="1">
                <a:effectLst/>
                <a:latin typeface="Söhne"/>
              </a:rPr>
              <a:t>particle</a:t>
            </a:r>
            <a:r>
              <a:rPr lang="fr-FR" b="0" i="0" u="none" strike="noStrike" dirty="0">
                <a:effectLst/>
                <a:latin typeface="Söhne"/>
              </a:rPr>
              <a:t> and can </a:t>
            </a:r>
            <a:r>
              <a:rPr lang="fr-FR" b="0" i="0" u="none" strike="noStrike" dirty="0" err="1">
                <a:effectLst/>
                <a:latin typeface="Söhne"/>
              </a:rPr>
              <a:t>be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thought</a:t>
            </a:r>
            <a:r>
              <a:rPr lang="fr-FR" b="0" i="0" u="none" strike="noStrike" dirty="0">
                <a:effectLst/>
                <a:latin typeface="Söhne"/>
              </a:rPr>
              <a:t> of as </a:t>
            </a:r>
            <a:r>
              <a:rPr lang="fr-FR" b="0" i="0" u="none" strike="noStrike" dirty="0" err="1">
                <a:effectLst/>
                <a:latin typeface="Söhne"/>
              </a:rPr>
              <a:t>its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intrinsic</a:t>
            </a:r>
            <a:r>
              <a:rPr lang="fr-FR" b="0" i="0" u="none" strike="noStrike" dirty="0">
                <a:effectLst/>
                <a:latin typeface="Söhne"/>
              </a:rPr>
              <a:t> spin.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Larmor </a:t>
            </a:r>
            <a:r>
              <a:rPr lang="fr-FR" b="0" i="0" u="none" strike="noStrike" dirty="0" err="1">
                <a:effectLst/>
                <a:latin typeface="Söhne"/>
              </a:rPr>
              <a:t>frequency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is</a:t>
            </a:r>
            <a:r>
              <a:rPr lang="fr-FR" b="0" i="0" u="none" strike="noStrike" dirty="0">
                <a:effectLst/>
                <a:latin typeface="Söhne"/>
              </a:rPr>
              <a:t> the </a:t>
            </a:r>
            <a:r>
              <a:rPr lang="fr-FR" b="0" i="0" u="none" strike="noStrike" dirty="0" err="1">
                <a:effectLst/>
                <a:latin typeface="Söhne"/>
              </a:rPr>
              <a:t>resonant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frequency</a:t>
            </a:r>
            <a:r>
              <a:rPr lang="fr-FR" b="0" i="0" u="none" strike="noStrike" dirty="0">
                <a:effectLst/>
                <a:latin typeface="Söhne"/>
              </a:rPr>
              <a:t> at </a:t>
            </a:r>
            <a:r>
              <a:rPr lang="fr-FR" b="0" i="0" u="none" strike="noStrike" dirty="0" err="1">
                <a:effectLst/>
                <a:latin typeface="Söhne"/>
              </a:rPr>
              <a:t>which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particles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with</a:t>
            </a:r>
            <a:r>
              <a:rPr lang="fr-FR" b="0" i="0" u="none" strike="noStrike" dirty="0">
                <a:effectLst/>
                <a:latin typeface="Söhne"/>
              </a:rPr>
              <a:t> a </a:t>
            </a:r>
            <a:r>
              <a:rPr lang="fr-FR" b="0" i="0" u="none" strike="noStrike" dirty="0" err="1">
                <a:effectLst/>
                <a:latin typeface="Söhne"/>
              </a:rPr>
              <a:t>magnetic</a:t>
            </a:r>
            <a:r>
              <a:rPr lang="fr-FR" b="0" i="0" u="none" strike="noStrike" dirty="0">
                <a:effectLst/>
                <a:latin typeface="Söhne"/>
              </a:rPr>
              <a:t> moment </a:t>
            </a:r>
            <a:r>
              <a:rPr lang="fr-FR" b="0" i="0" u="none" strike="noStrike" dirty="0" err="1">
                <a:effectLst/>
                <a:latin typeface="Söhne"/>
              </a:rPr>
              <a:t>precess</a:t>
            </a:r>
            <a:r>
              <a:rPr lang="fr-FR" b="0" i="0" u="none" strike="noStrike" dirty="0">
                <a:effectLst/>
                <a:latin typeface="Söhne"/>
              </a:rPr>
              <a:t> in a </a:t>
            </a:r>
            <a:r>
              <a:rPr lang="fr-FR" b="0" i="0" u="none" strike="noStrike" dirty="0" err="1">
                <a:effectLst/>
                <a:latin typeface="Söhne"/>
              </a:rPr>
              <a:t>magnetic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field</a:t>
            </a:r>
            <a:r>
              <a:rPr lang="fr-FR" b="0" i="0" u="none" strike="noStrike" dirty="0">
                <a:effectLst/>
                <a:latin typeface="Söhne"/>
              </a:rPr>
              <a:t>. It </a:t>
            </a:r>
            <a:r>
              <a:rPr lang="fr-FR" b="0" i="0" u="none" strike="noStrike" dirty="0" err="1">
                <a:effectLst/>
                <a:latin typeface="Söhne"/>
              </a:rPr>
              <a:t>is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proportional</a:t>
            </a:r>
            <a:r>
              <a:rPr lang="fr-FR" b="0" i="0" u="none" strike="noStrike" dirty="0">
                <a:effectLst/>
                <a:latin typeface="Söhne"/>
              </a:rPr>
              <a:t> to the </a:t>
            </a:r>
            <a:r>
              <a:rPr lang="fr-FR" b="0" i="0" u="none" strike="noStrike" dirty="0" err="1">
                <a:effectLst/>
                <a:latin typeface="Söhne"/>
              </a:rPr>
              <a:t>strength</a:t>
            </a:r>
            <a:r>
              <a:rPr lang="fr-FR" b="0" i="0" u="none" strike="noStrike" dirty="0">
                <a:effectLst/>
                <a:latin typeface="Söhne"/>
              </a:rPr>
              <a:t> of the </a:t>
            </a:r>
            <a:r>
              <a:rPr lang="fr-FR" b="0" i="0" u="none" strike="noStrike" dirty="0" err="1">
                <a:effectLst/>
                <a:latin typeface="Söhne"/>
              </a:rPr>
              <a:t>magnetic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field</a:t>
            </a:r>
            <a:r>
              <a:rPr lang="fr-FR" b="0" i="0" u="none" strike="noStrike" dirty="0">
                <a:effectLst/>
                <a:latin typeface="Söhne"/>
              </a:rPr>
              <a:t> and the </a:t>
            </a:r>
            <a:r>
              <a:rPr lang="fr-FR" b="0" i="0" u="none" strike="noStrike" dirty="0" err="1">
                <a:effectLst/>
                <a:latin typeface="Söhne"/>
              </a:rPr>
              <a:t>gyromagnetic</a:t>
            </a:r>
            <a:r>
              <a:rPr lang="fr-FR" b="0" i="0" u="none" strike="noStrike" dirty="0">
                <a:effectLst/>
                <a:latin typeface="Söhne"/>
              </a:rPr>
              <a:t> ratio of the </a:t>
            </a:r>
            <a:r>
              <a:rPr lang="fr-FR" b="0" i="0" u="none" strike="noStrike" dirty="0" err="1">
                <a:effectLst/>
                <a:latin typeface="Söhne"/>
              </a:rPr>
              <a:t>particle</a:t>
            </a:r>
            <a:r>
              <a:rPr lang="fr-FR" b="0" i="0" u="none" strike="noStrike" dirty="0">
                <a:effectLst/>
                <a:latin typeface="Söhne"/>
              </a:rPr>
              <a:t>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64A494-0359-DB6D-7B64-806499F9D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CA1BA-EFA8-6446-950C-8FD50030EDE5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613457-AD2E-DD29-D648-765655E2E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B23B7C-DDE4-03A0-584C-B3BC894F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65</a:t>
            </a:fld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A334EB2-CB0E-D5CC-5B06-75DB297D01FC}"/>
              </a:ext>
            </a:extLst>
          </p:cNvPr>
          <p:cNvGrpSpPr/>
          <p:nvPr/>
        </p:nvGrpSpPr>
        <p:grpSpPr>
          <a:xfrm>
            <a:off x="8959065" y="1825625"/>
            <a:ext cx="2394735" cy="3164440"/>
            <a:chOff x="323527" y="4437112"/>
            <a:chExt cx="1691679" cy="2089142"/>
          </a:xfrm>
        </p:grpSpPr>
        <p:pic>
          <p:nvPicPr>
            <p:cNvPr id="10" name="Picture 4" descr="Magnétisme nucléaire">
              <a:extLst>
                <a:ext uri="{FF2B5EF4-FFF2-40B4-BE49-F238E27FC236}">
                  <a16:creationId xmlns:a16="http://schemas.microsoft.com/office/drawing/2014/main" id="{70E813F9-B607-6FD7-279C-56D2EEAF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4437112"/>
              <a:ext cx="1691679" cy="2089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DEE3139-47A7-4B3E-915A-C871BAADF760}"/>
                </a:ext>
              </a:extLst>
            </p:cNvPr>
            <p:cNvSpPr txBox="1"/>
            <p:nvPr/>
          </p:nvSpPr>
          <p:spPr>
            <a:xfrm>
              <a:off x="726093" y="5565831"/>
              <a:ext cx="378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P+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41BD914-2FA5-CF80-23CF-E32F91C15E5E}"/>
                </a:ext>
              </a:extLst>
            </p:cNvPr>
            <p:cNvSpPr txBox="1"/>
            <p:nvPr/>
          </p:nvSpPr>
          <p:spPr>
            <a:xfrm>
              <a:off x="968830" y="5713511"/>
              <a:ext cx="352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n°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C3E648A-AA51-FDB9-F161-4EC07169F983}"/>
                </a:ext>
              </a:extLst>
            </p:cNvPr>
            <p:cNvSpPr txBox="1"/>
            <p:nvPr/>
          </p:nvSpPr>
          <p:spPr>
            <a:xfrm>
              <a:off x="1331639" y="571351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rgbClr val="7030A0"/>
                  </a:solidFill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256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noyaux utilisables en RMN</a:t>
            </a:r>
          </a:p>
        </p:txBody>
      </p:sp>
      <p:sp>
        <p:nvSpPr>
          <p:cNvPr id="4" name="Text Box 1027"/>
          <p:cNvSpPr txBox="1">
            <a:spLocks noChangeArrowheads="1"/>
          </p:cNvSpPr>
          <p:nvPr/>
        </p:nvSpPr>
        <p:spPr bwMode="auto">
          <a:xfrm>
            <a:off x="1551372" y="1255481"/>
            <a:ext cx="8856984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fr-FR" sz="1800" dirty="0" err="1"/>
              <a:t>Nuclei</a:t>
            </a:r>
            <a:r>
              <a:rPr lang="fr-FR" sz="1800" dirty="0"/>
              <a:t>	    </a:t>
            </a:r>
            <a:r>
              <a:rPr lang="fr-FR" sz="1800" dirty="0" err="1"/>
              <a:t>Nmber</a:t>
            </a:r>
            <a:r>
              <a:rPr lang="fr-FR" sz="1800" dirty="0"/>
              <a:t> I	Natural </a:t>
            </a:r>
            <a:r>
              <a:rPr lang="fr-FR" sz="1800" dirty="0" err="1"/>
              <a:t>abundance</a:t>
            </a:r>
            <a:r>
              <a:rPr lang="fr-FR" sz="1800" dirty="0"/>
              <a:t>.         </a:t>
            </a:r>
            <a:r>
              <a:rPr lang="fr-FR" sz="1800" dirty="0" err="1"/>
              <a:t>Sensibility</a:t>
            </a:r>
            <a:r>
              <a:rPr lang="fr-FR" sz="1800" dirty="0"/>
              <a:t>         Larmor </a:t>
            </a:r>
            <a:r>
              <a:rPr lang="fr-FR" sz="1800" dirty="0" err="1"/>
              <a:t>frequency</a:t>
            </a:r>
            <a:endParaRPr lang="fr-FR" sz="1800" dirty="0"/>
          </a:p>
          <a:p>
            <a:r>
              <a:rPr lang="fr-FR" sz="1800" dirty="0"/>
              <a:t>					%				  (MHz/</a:t>
            </a:r>
            <a:r>
              <a:rPr lang="fr-FR" sz="1800" dirty="0" err="1"/>
              <a:t>T</a:t>
            </a:r>
            <a:r>
              <a:rPr lang="fr-FR" sz="1800" dirty="0"/>
              <a:t>)</a:t>
            </a:r>
          </a:p>
          <a:p>
            <a:endParaRPr lang="fr-FR" sz="1800" dirty="0"/>
          </a:p>
          <a:p>
            <a:r>
              <a:rPr lang="fr-FR" sz="1800" dirty="0">
                <a:solidFill>
                  <a:schemeClr val="accent5">
                    <a:lumMod val="75000"/>
                  </a:schemeClr>
                </a:solidFill>
              </a:rPr>
              <a:t>H1		½	       	99.98</a:t>
            </a:r>
            <a:r>
              <a:rPr lang="fr-FR" sz="1800" dirty="0"/>
              <a:t>			 1		42.576	</a:t>
            </a:r>
          </a:p>
          <a:p>
            <a:endParaRPr lang="fr-FR" sz="1800" dirty="0"/>
          </a:p>
          <a:p>
            <a:r>
              <a:rPr lang="fr-FR" sz="1800" dirty="0"/>
              <a:t>H2		1		0.015			  0.0096	   6.535</a:t>
            </a:r>
          </a:p>
          <a:p>
            <a:endParaRPr lang="fr-FR" sz="1800" dirty="0"/>
          </a:p>
          <a:p>
            <a:r>
              <a:rPr lang="fr-FR" sz="1800" dirty="0">
                <a:solidFill>
                  <a:schemeClr val="accent5">
                    <a:lumMod val="75000"/>
                  </a:schemeClr>
                </a:solidFill>
              </a:rPr>
              <a:t>P31		½		100</a:t>
            </a:r>
            <a:r>
              <a:rPr lang="fr-FR" sz="1800" dirty="0"/>
              <a:t>			  0.0664	 17.236</a:t>
            </a:r>
          </a:p>
          <a:p>
            <a:endParaRPr lang="fr-FR" sz="1800" dirty="0"/>
          </a:p>
          <a:p>
            <a:r>
              <a:rPr lang="fr-FR" sz="1800" dirty="0">
                <a:solidFill>
                  <a:schemeClr val="accent5">
                    <a:lumMod val="75000"/>
                  </a:schemeClr>
                </a:solidFill>
              </a:rPr>
              <a:t>F19		½		100</a:t>
            </a:r>
            <a:r>
              <a:rPr lang="fr-FR" sz="1800" dirty="0"/>
              <a:t>			  0.834		 40.055</a:t>
            </a:r>
          </a:p>
          <a:p>
            <a:endParaRPr lang="fr-FR" sz="1800" dirty="0"/>
          </a:p>
          <a:p>
            <a:r>
              <a:rPr lang="fr-FR" sz="1800" dirty="0"/>
              <a:t>C13		½		1.108			  0.0159	10.705</a:t>
            </a:r>
          </a:p>
          <a:p>
            <a:endParaRPr lang="fr-FR" sz="1800" dirty="0"/>
          </a:p>
          <a:p>
            <a:r>
              <a:rPr lang="fr-FR" sz="1800" dirty="0"/>
              <a:t>N15		½		0.365			  0.00104	  4.315</a:t>
            </a:r>
          </a:p>
          <a:p>
            <a:endParaRPr lang="fr-FR" sz="1800" dirty="0"/>
          </a:p>
          <a:p>
            <a:r>
              <a:rPr lang="fr-FR" sz="1800" dirty="0"/>
              <a:t>O17		5/2		0.037			  0.0291	   5.772			</a:t>
            </a:r>
            <a:endParaRPr lang="en-GB" sz="18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520557-07C3-E21D-DED2-1E692BDC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52ECD-5D82-864B-9E30-E6476CAC1E4C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FA89D9-D9B6-3986-3610-11CA5ECCF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FB1B61-5CDC-661E-0718-B339BAE6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13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noyau d’hydrogène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5413" y="1313299"/>
            <a:ext cx="7720787" cy="4863664"/>
          </a:xfrm>
        </p:spPr>
        <p:txBody>
          <a:bodyPr>
            <a:normAutofit/>
          </a:bodyPr>
          <a:lstStyle/>
          <a:p>
            <a:r>
              <a:rPr lang="fr-FR" sz="2400" b="0" i="0" u="none" strike="noStrike" dirty="0">
                <a:effectLst/>
                <a:latin typeface="Söhne"/>
              </a:rPr>
              <a:t>In the </a:t>
            </a:r>
            <a:r>
              <a:rPr lang="fr-FR" sz="2400" b="0" i="0" u="none" strike="noStrike" dirty="0" err="1">
                <a:effectLst/>
                <a:latin typeface="Söhne"/>
              </a:rPr>
              <a:t>human</a:t>
            </a:r>
            <a:r>
              <a:rPr lang="fr-FR" sz="2400" b="0" i="0" u="none" strike="noStrike" dirty="0">
                <a:effectLst/>
                <a:latin typeface="Söhne"/>
              </a:rPr>
              <a:t> body, 75% </a:t>
            </a:r>
            <a:r>
              <a:rPr lang="fr-FR" sz="2400" b="0" i="0" u="none" strike="noStrike" dirty="0" err="1">
                <a:effectLst/>
                <a:latin typeface="Söhne"/>
              </a:rPr>
              <a:t>is</a:t>
            </a:r>
            <a:r>
              <a:rPr lang="fr-FR" sz="2400" b="0" i="0" u="none" strike="noStrike" dirty="0">
                <a:effectLst/>
                <a:latin typeface="Söhne"/>
              </a:rPr>
              <a:t> water.</a:t>
            </a:r>
          </a:p>
          <a:p>
            <a:pPr lvl="1"/>
            <a:r>
              <a:rPr lang="fr-FR" sz="2000" b="0" i="0" u="none" strike="noStrike" dirty="0">
                <a:effectLst/>
                <a:latin typeface="Söhne"/>
              </a:rPr>
              <a:t>2 </a:t>
            </a:r>
            <a:r>
              <a:rPr lang="fr-FR" sz="2000" b="0" i="0" u="none" strike="noStrike" dirty="0" err="1">
                <a:effectLst/>
                <a:latin typeface="Söhne"/>
              </a:rPr>
              <a:t>hydrogen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atoms</a:t>
            </a:r>
            <a:r>
              <a:rPr lang="fr-FR" sz="2000" b="0" i="0" u="none" strike="noStrike" dirty="0">
                <a:effectLst/>
                <a:latin typeface="Söhne"/>
              </a:rPr>
              <a:t> per water </a:t>
            </a:r>
            <a:r>
              <a:rPr lang="fr-FR" sz="2000" b="0" i="0" u="none" strike="noStrike" dirty="0" err="1">
                <a:effectLst/>
                <a:latin typeface="Söhne"/>
              </a:rPr>
              <a:t>molecule</a:t>
            </a:r>
            <a:r>
              <a:rPr lang="fr-FR" sz="2000" b="0" i="0" u="none" strike="noStrike" dirty="0">
                <a:effectLst/>
                <a:latin typeface="Söhne"/>
              </a:rPr>
              <a:t>.</a:t>
            </a:r>
          </a:p>
          <a:p>
            <a:pPr lvl="1"/>
            <a:r>
              <a:rPr lang="fr-FR" sz="2000" b="0" i="0" u="none" strike="noStrike" dirty="0" err="1">
                <a:effectLst/>
                <a:latin typeface="Söhne"/>
              </a:rPr>
              <a:t>Hydrogen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atoms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represent</a:t>
            </a:r>
            <a:r>
              <a:rPr lang="fr-FR" sz="2000" b="0" i="0" u="none" strike="noStrike" dirty="0">
                <a:effectLst/>
                <a:latin typeface="Söhne"/>
              </a:rPr>
              <a:t> 2/3 of the </a:t>
            </a:r>
            <a:r>
              <a:rPr lang="fr-FR" sz="2000" b="0" i="0" u="none" strike="noStrike" dirty="0" err="1">
                <a:effectLst/>
                <a:latin typeface="Söhne"/>
              </a:rPr>
              <a:t>atoms</a:t>
            </a:r>
            <a:r>
              <a:rPr lang="fr-FR" sz="2000" b="0" i="0" u="none" strike="noStrike" dirty="0">
                <a:effectLst/>
                <a:latin typeface="Söhne"/>
              </a:rPr>
              <a:t> in the body.</a:t>
            </a:r>
          </a:p>
          <a:p>
            <a:pPr lvl="1"/>
            <a:r>
              <a:rPr lang="fr-FR" sz="2000" b="0" i="0" u="none" strike="noStrike" dirty="0">
                <a:effectLst/>
                <a:latin typeface="Söhne"/>
              </a:rPr>
              <a:t>The </a:t>
            </a:r>
            <a:r>
              <a:rPr lang="fr-FR" sz="2000" b="0" i="0" u="none" strike="noStrike" dirty="0" err="1">
                <a:effectLst/>
                <a:latin typeface="Söhne"/>
              </a:rPr>
              <a:t>hydrogen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atom</a:t>
            </a:r>
            <a:r>
              <a:rPr lang="fr-FR" sz="2000" b="0" i="0" u="none" strike="noStrike" dirty="0">
                <a:effectLst/>
                <a:latin typeface="Söhne"/>
              </a:rPr>
              <a:t> has a single proton </a:t>
            </a:r>
            <a:r>
              <a:rPr lang="fr-FR" sz="2000" b="0" i="0" u="none" strike="noStrike" dirty="0" err="1">
                <a:effectLst/>
                <a:latin typeface="Söhne"/>
              </a:rPr>
              <a:t>with</a:t>
            </a:r>
            <a:r>
              <a:rPr lang="fr-FR" sz="2000" b="0" i="0" u="none" strike="noStrike" dirty="0">
                <a:effectLst/>
                <a:latin typeface="Söhne"/>
              </a:rPr>
              <a:t> a </a:t>
            </a:r>
            <a:r>
              <a:rPr lang="fr-FR" sz="2000" b="0" i="0" u="none" strike="noStrike" dirty="0" err="1">
                <a:effectLst/>
                <a:latin typeface="Söhne"/>
              </a:rPr>
              <a:t>very</a:t>
            </a:r>
            <a:r>
              <a:rPr lang="fr-FR" sz="2000" b="0" i="0" u="none" strike="noStrike" dirty="0">
                <a:effectLst/>
                <a:latin typeface="Söhne"/>
              </a:rPr>
              <a:t> high </a:t>
            </a:r>
            <a:r>
              <a:rPr lang="fr-FR" sz="2000" b="0" i="0" u="none" strike="noStrike" dirty="0" err="1">
                <a:effectLst/>
                <a:latin typeface="Söhne"/>
              </a:rPr>
              <a:t>magnetic</a:t>
            </a:r>
            <a:r>
              <a:rPr lang="fr-FR" sz="2000" b="0" i="0" u="none" strike="noStrike" dirty="0">
                <a:effectLst/>
                <a:latin typeface="Söhne"/>
              </a:rPr>
              <a:t> moment.</a:t>
            </a:r>
            <a:endParaRPr lang="fr-FR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290" y="3861049"/>
            <a:ext cx="4065389" cy="958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711624" y="5589241"/>
            <a:ext cx="679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400" b="0" i="0" u="none" strike="noStrike" dirty="0">
                <a:effectLst/>
                <a:latin typeface="Söhne"/>
              </a:rPr>
              <a:t>In NMR, the nomenclature </a:t>
            </a:r>
            <a:r>
              <a:rPr lang="fr-FR" sz="2400" b="0" i="0" u="none" strike="noStrike" dirty="0" err="1">
                <a:effectLst/>
                <a:latin typeface="Söhne"/>
              </a:rPr>
              <a:t>used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is</a:t>
            </a:r>
            <a:r>
              <a:rPr lang="fr-FR" sz="2400" b="0" i="0" u="none" strike="noStrike" dirty="0">
                <a:effectLst/>
                <a:latin typeface="Söhne"/>
              </a:rPr>
              <a:t> spins and protons.</a:t>
            </a:r>
          </a:p>
        </p:txBody>
      </p:sp>
      <p:pic>
        <p:nvPicPr>
          <p:cNvPr id="1026" name="Picture 2" descr="Pourquoi les patinoires restent-elles gelées? | Parlons scienc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7" y="1665952"/>
            <a:ext cx="1511291" cy="9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 chercheurs isolent avec succès deux formes moléculaires de l'ea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390" y="144447"/>
            <a:ext cx="1723799" cy="124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élécharger atome d'hydrogène perd un electron PDF | Etude expérimentale de  PDF | Exercices-PDF.co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1" b="15914"/>
          <a:stretch/>
        </p:blipFill>
        <p:spPr bwMode="auto">
          <a:xfrm>
            <a:off x="7896200" y="3530566"/>
            <a:ext cx="2284398" cy="16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86A0B44-E1DA-FABE-2C22-16A58AA7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70A01-197D-F04B-9887-6682502BF5AC}" type="datetime1">
              <a:rPr lang="fr-FR" smtClean="0"/>
              <a:t>27/04/2023</a:t>
            </a:fld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583AC8D-D4CD-F5E2-B1F0-92D43262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A6D10D1-2386-D9D9-255E-5DC8B24F7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15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8712968" cy="648072"/>
          </a:xfrm>
        </p:spPr>
        <p:txBody>
          <a:bodyPr>
            <a:normAutofit/>
          </a:bodyPr>
          <a:lstStyle/>
          <a:p>
            <a:r>
              <a:rPr lang="fr-FR" sz="2800" dirty="0"/>
              <a:t>Le phénomène RMN peut être décomposé en 3 étapes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466071" y="894264"/>
            <a:ext cx="1972271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sz="2400" dirty="0"/>
              <a:t>1- </a:t>
            </a:r>
            <a:r>
              <a:rPr lang="fr-FR" sz="2400" dirty="0" err="1"/>
              <a:t>Polarization</a:t>
            </a:r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4986352" y="894263"/>
            <a:ext cx="1856021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400" dirty="0"/>
              <a:t>2- </a:t>
            </a:r>
            <a:r>
              <a:rPr lang="fr-FR" sz="2400" dirty="0" err="1"/>
              <a:t>Resonance</a:t>
            </a:r>
            <a:endParaRPr lang="fr-FR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7434624" y="894264"/>
            <a:ext cx="1802994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400" dirty="0"/>
              <a:t>3- Relaxation</a:t>
            </a:r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1950368" y="2033597"/>
            <a:ext cx="8507288" cy="373152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3200" b="0" i="0" u="none" strike="noStrike" dirty="0">
                <a:effectLst/>
                <a:latin typeface="Söhne"/>
              </a:rPr>
              <a:t>NMR: </a:t>
            </a:r>
            <a:r>
              <a:rPr lang="fr-FR" sz="3200" b="0" i="0" u="none" strike="noStrike" dirty="0" err="1">
                <a:effectLst/>
                <a:latin typeface="Söhne"/>
              </a:rPr>
              <a:t>studying</a:t>
            </a:r>
            <a:r>
              <a:rPr lang="fr-FR" sz="3200" b="0" i="0" u="none" strike="noStrike" dirty="0">
                <a:effectLst/>
                <a:latin typeface="Söhne"/>
              </a:rPr>
              <a:t> the </a:t>
            </a:r>
            <a:r>
              <a:rPr lang="fr-FR" sz="3200" b="0" i="0" u="none" strike="noStrike" dirty="0" err="1">
                <a:effectLst/>
                <a:latin typeface="Söhne"/>
              </a:rPr>
              <a:t>magnetization</a:t>
            </a:r>
            <a:r>
              <a:rPr lang="fr-FR" sz="3200" b="0" i="0" u="none" strike="noStrike" dirty="0">
                <a:effectLst/>
                <a:latin typeface="Söhne"/>
              </a:rPr>
              <a:t> changes of the </a:t>
            </a:r>
            <a:r>
              <a:rPr lang="fr-FR" sz="3200" b="0" i="0" u="none" strike="noStrike" dirty="0" err="1">
                <a:effectLst/>
                <a:latin typeface="Söhne"/>
              </a:rPr>
              <a:t>nuclei</a:t>
            </a:r>
            <a:r>
              <a:rPr lang="fr-FR" sz="3200" b="0" i="0" u="none" strike="noStrike" dirty="0">
                <a:effectLst/>
                <a:latin typeface="Söhne"/>
              </a:rPr>
              <a:t> of a substance </a:t>
            </a:r>
            <a:r>
              <a:rPr lang="fr-FR" sz="3200" b="0" i="0" u="none" strike="noStrike" dirty="0" err="1">
                <a:effectLst/>
                <a:latin typeface="Söhne"/>
              </a:rPr>
              <a:t>under</a:t>
            </a:r>
            <a:r>
              <a:rPr lang="fr-FR" sz="3200" b="0" i="0" u="none" strike="noStrike" dirty="0">
                <a:effectLst/>
                <a:latin typeface="Söhne"/>
              </a:rPr>
              <a:t> the joint action of </a:t>
            </a:r>
            <a:r>
              <a:rPr lang="fr-FR" sz="3200" b="0" i="0" u="none" strike="noStrike" dirty="0" err="1">
                <a:effectLst/>
                <a:latin typeface="Söhne"/>
              </a:rPr>
              <a:t>two</a:t>
            </a:r>
            <a:r>
              <a:rPr lang="fr-FR" sz="3200" b="0" i="0" u="none" strike="noStrike" dirty="0">
                <a:effectLst/>
                <a:latin typeface="Söhne"/>
              </a:rPr>
              <a:t> </a:t>
            </a:r>
            <a:r>
              <a:rPr lang="fr-FR" sz="3200" b="0" i="0" u="none" strike="noStrike" dirty="0" err="1">
                <a:effectLst/>
                <a:latin typeface="Söhne"/>
              </a:rPr>
              <a:t>magnetic</a:t>
            </a:r>
            <a:r>
              <a:rPr lang="fr-FR" sz="3200" b="0" i="0" u="none" strike="noStrike" dirty="0">
                <a:effectLst/>
                <a:latin typeface="Söhne"/>
              </a:rPr>
              <a:t> </a:t>
            </a:r>
            <a:r>
              <a:rPr lang="fr-FR" sz="3200" b="0" i="0" u="none" strike="noStrike" dirty="0" err="1">
                <a:effectLst/>
                <a:latin typeface="Söhne"/>
              </a:rPr>
              <a:t>fields</a:t>
            </a:r>
            <a:r>
              <a:rPr lang="fr-FR" sz="3200" b="0" i="0" u="none" strike="noStrike" dirty="0"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3200" b="0" i="0" u="none" strike="noStrike" dirty="0">
                <a:effectLst/>
                <a:latin typeface="Söhne"/>
              </a:rPr>
              <a:t>A </a:t>
            </a:r>
            <a:r>
              <a:rPr lang="fr-FR" sz="3200" b="0" i="0" u="none" strike="noStrike" dirty="0" err="1">
                <a:effectLst/>
                <a:latin typeface="Söhne"/>
              </a:rPr>
              <a:t>fixed</a:t>
            </a:r>
            <a:r>
              <a:rPr lang="fr-FR" sz="3200" b="0" i="0" u="none" strike="noStrike" dirty="0">
                <a:effectLst/>
                <a:latin typeface="Söhne"/>
              </a:rPr>
              <a:t> and high </a:t>
            </a:r>
            <a:r>
              <a:rPr lang="fr-FR" sz="3200" b="0" i="0" u="none" strike="noStrike" dirty="0" err="1">
                <a:effectLst/>
                <a:latin typeface="Söhne"/>
              </a:rPr>
              <a:t>static</a:t>
            </a:r>
            <a:r>
              <a:rPr lang="fr-FR" sz="3200" b="0" i="0" u="none" strike="noStrike" dirty="0">
                <a:effectLst/>
                <a:latin typeface="Söhne"/>
              </a:rPr>
              <a:t> </a:t>
            </a:r>
            <a:r>
              <a:rPr lang="fr-FR" sz="3200" b="0" i="0" u="none" strike="noStrike" dirty="0" err="1">
                <a:effectLst/>
                <a:latin typeface="Söhne"/>
              </a:rPr>
              <a:t>magnetic</a:t>
            </a:r>
            <a:r>
              <a:rPr lang="fr-FR" sz="3200" b="0" i="0" u="none" strike="noStrike" dirty="0">
                <a:effectLst/>
                <a:latin typeface="Söhne"/>
              </a:rPr>
              <a:t> </a:t>
            </a:r>
            <a:r>
              <a:rPr lang="fr-FR" sz="3200" b="0" i="0" u="none" strike="noStrike" dirty="0" err="1">
                <a:effectLst/>
                <a:latin typeface="Söhne"/>
              </a:rPr>
              <a:t>field</a:t>
            </a:r>
            <a:r>
              <a:rPr lang="fr-FR" sz="3200" b="0" i="0" u="none" strike="noStrike" dirty="0">
                <a:effectLst/>
                <a:latin typeface="Söhne"/>
              </a:rPr>
              <a:t> Bo: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2800" b="0" i="0" u="none" strike="noStrike" dirty="0" err="1">
                <a:effectLst/>
                <a:latin typeface="Söhne"/>
              </a:rPr>
              <a:t>Equilibrium</a:t>
            </a:r>
            <a:r>
              <a:rPr lang="fr-FR" sz="2800" b="0" i="0" u="none" strike="noStrike" dirty="0">
                <a:effectLst/>
                <a:latin typeface="Söhne"/>
              </a:rPr>
              <a:t> state.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3200" b="0" i="0" u="none" strike="noStrike" dirty="0">
                <a:effectLst/>
                <a:latin typeface="Söhne"/>
              </a:rPr>
              <a:t>A </a:t>
            </a:r>
            <a:r>
              <a:rPr lang="fr-FR" sz="3200" b="0" i="0" u="none" strike="noStrike" dirty="0" err="1">
                <a:effectLst/>
                <a:latin typeface="Söhne"/>
              </a:rPr>
              <a:t>rotating</a:t>
            </a:r>
            <a:r>
              <a:rPr lang="fr-FR" sz="3200" b="0" i="0" u="none" strike="noStrike" dirty="0">
                <a:effectLst/>
                <a:latin typeface="Söhne"/>
              </a:rPr>
              <a:t> </a:t>
            </a:r>
            <a:r>
              <a:rPr lang="fr-FR" sz="3200" b="0" i="0" u="none" strike="noStrike" dirty="0" err="1">
                <a:effectLst/>
                <a:latin typeface="Söhne"/>
              </a:rPr>
              <a:t>electromagnetic</a:t>
            </a:r>
            <a:r>
              <a:rPr lang="fr-FR" sz="3200" b="0" i="0" u="none" strike="noStrike" dirty="0">
                <a:effectLst/>
                <a:latin typeface="Söhne"/>
              </a:rPr>
              <a:t> </a:t>
            </a:r>
            <a:r>
              <a:rPr lang="fr-FR" sz="3200" b="0" i="0" u="none" strike="noStrike" dirty="0" err="1">
                <a:effectLst/>
                <a:latin typeface="Söhne"/>
              </a:rPr>
              <a:t>field</a:t>
            </a:r>
            <a:r>
              <a:rPr lang="fr-FR" sz="3200" b="0" i="0" u="none" strike="noStrike" dirty="0">
                <a:effectLst/>
                <a:latin typeface="Söhne"/>
              </a:rPr>
              <a:t> B1: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sz="2800" b="0" i="0" u="none" strike="noStrike" dirty="0">
                <a:effectLst/>
                <a:latin typeface="Söhne"/>
              </a:rPr>
              <a:t>Perturbation state.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7C46A4D-55C4-2D73-030E-0CE77BE0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D45-6DBF-4B4A-9916-EE8B14E471A8}" type="datetime1">
              <a:rPr lang="fr-FR" smtClean="0"/>
              <a:t>27/04/2023</a:t>
            </a:fld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577334C4-EB6F-2DA2-C59D-1DD76F756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611D21B-6D13-756D-F7D1-4676E7C1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08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Polarization</a:t>
            </a:r>
            <a:endParaRPr lang="fr-FR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1269" y="1662837"/>
            <a:ext cx="5312964" cy="5033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1869" y="4747483"/>
            <a:ext cx="1721039" cy="147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2512447" y="1088920"/>
            <a:ext cx="708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0" i="0" u="none" strike="noStrike" dirty="0">
                <a:effectLst/>
                <a:latin typeface="Söhne"/>
              </a:rPr>
              <a:t>It </a:t>
            </a:r>
            <a:r>
              <a:rPr lang="fr-FR" b="0" i="0" u="none" strike="noStrike" dirty="0" err="1">
                <a:effectLst/>
                <a:latin typeface="Söhne"/>
              </a:rPr>
              <a:t>occurs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during</a:t>
            </a:r>
            <a:r>
              <a:rPr lang="fr-FR" b="0" i="0" u="none" strike="noStrike" dirty="0">
                <a:effectLst/>
                <a:latin typeface="Söhne"/>
              </a:rPr>
              <a:t> the introduction of the patient </a:t>
            </a:r>
            <a:r>
              <a:rPr lang="fr-FR" b="0" i="0" u="none" strike="noStrike" dirty="0" err="1">
                <a:effectLst/>
                <a:latin typeface="Söhne"/>
              </a:rPr>
              <a:t>into</a:t>
            </a:r>
            <a:r>
              <a:rPr lang="fr-FR" b="0" i="0" u="none" strike="noStrike" dirty="0">
                <a:effectLst/>
                <a:latin typeface="Söhne"/>
              </a:rPr>
              <a:t> the B0 </a:t>
            </a:r>
            <a:r>
              <a:rPr lang="fr-FR" b="0" i="0" u="none" strike="noStrike" dirty="0" err="1">
                <a:effectLst/>
                <a:latin typeface="Söhne"/>
              </a:rPr>
              <a:t>magnetic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field</a:t>
            </a:r>
            <a:r>
              <a:rPr lang="fr-FR" b="0" i="0" u="none" strike="noStrike" dirty="0">
                <a:effectLst/>
                <a:latin typeface="Söhne"/>
              </a:rPr>
              <a:t>.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3EA514-1926-CB90-D760-6F267DD3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59722-E002-4447-BD00-4C2E46E85066}" type="datetime1">
              <a:rPr lang="fr-FR" smtClean="0"/>
              <a:t>27/04/2023</a:t>
            </a:fld>
            <a:endParaRPr lang="en-US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2D44974E-9026-4FEE-29F5-DD64E4F3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0E9E927-E7C4-AF79-96F7-86AB50B8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69</a:t>
            </a:fld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886D62-9F9B-F1E0-BEBE-96EF20E608B3}"/>
              </a:ext>
            </a:extLst>
          </p:cNvPr>
          <p:cNvSpPr txBox="1"/>
          <p:nvPr/>
        </p:nvSpPr>
        <p:spPr>
          <a:xfrm>
            <a:off x="7507029" y="3889115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B0 magnetic field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94961D-63A5-74B1-F1B3-570C63D297F3}"/>
              </a:ext>
            </a:extLst>
          </p:cNvPr>
          <p:cNvSpPr txBox="1"/>
          <p:nvPr/>
        </p:nvSpPr>
        <p:spPr>
          <a:xfrm>
            <a:off x="1734771" y="1762622"/>
            <a:ext cx="213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74691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AB1794D-3441-4C1F-B9AD-6A1FE15B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89DD55A-E25D-4596-93AA-F73389FAE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in the medical image jungle!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8B3EB1-041A-4E91-B491-642BAF76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1A94-7878-B649-A11C-C858B4D0EF11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B33436-4088-4EAB-BE76-23997E75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Mathieu NAUDIN - 2023 - Le Creusot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815540-027B-4459-9726-7552884F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798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Polarization</a:t>
            </a:r>
            <a:endParaRPr lang="fr-FR" dirty="0"/>
          </a:p>
        </p:txBody>
      </p:sp>
      <p:sp>
        <p:nvSpPr>
          <p:cNvPr id="4" name="Flèche vers le bas 3"/>
          <p:cNvSpPr/>
          <p:nvPr/>
        </p:nvSpPr>
        <p:spPr>
          <a:xfrm flipV="1">
            <a:off x="7177124" y="3016369"/>
            <a:ext cx="186640" cy="1999134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7046665" y="257113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B0</a:t>
            </a:r>
          </a:p>
        </p:txBody>
      </p:sp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6050" y="1131276"/>
            <a:ext cx="1809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Connecteur droit avec flèche 59"/>
          <p:cNvCxnSpPr/>
          <p:nvPr/>
        </p:nvCxnSpPr>
        <p:spPr>
          <a:xfrm flipH="1" flipV="1">
            <a:off x="9206210" y="2355412"/>
            <a:ext cx="432048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9698652" y="276054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Parallel</a:t>
            </a:r>
            <a:r>
              <a:rPr lang="fr-FR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8271946" y="528116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Anti </a:t>
            </a:r>
            <a:r>
              <a:rPr lang="fr-FR" b="1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Parallel</a:t>
            </a:r>
            <a:r>
              <a:rPr lang="fr-FR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</a:t>
            </a:r>
          </a:p>
        </p:txBody>
      </p:sp>
      <p:cxnSp>
        <p:nvCxnSpPr>
          <p:cNvPr id="63" name="Connecteur droit avec flèche 62"/>
          <p:cNvCxnSpPr>
            <a:cxnSpLocks/>
          </p:cNvCxnSpPr>
          <p:nvPr/>
        </p:nvCxnSpPr>
        <p:spPr>
          <a:xfrm flipV="1">
            <a:off x="9134202" y="4947700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575735" y="1154321"/>
            <a:ext cx="549332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To </a:t>
            </a:r>
            <a:r>
              <a:rPr lang="fr-FR" sz="2400" b="0" i="0" u="none" strike="noStrike" dirty="0" err="1">
                <a:effectLst/>
                <a:latin typeface="Söhne"/>
              </a:rPr>
              <a:t>be</a:t>
            </a:r>
            <a:r>
              <a:rPr lang="fr-FR" sz="2400" b="0" i="0" u="none" strike="noStrike" dirty="0">
                <a:effectLst/>
                <a:latin typeface="Söhne"/>
              </a:rPr>
              <a:t> more </a:t>
            </a:r>
            <a:r>
              <a:rPr lang="fr-FR" sz="2400" b="0" i="0" u="none" strike="noStrike" dirty="0" err="1">
                <a:effectLst/>
                <a:latin typeface="Söhne"/>
              </a:rPr>
              <a:t>precise</a:t>
            </a:r>
            <a:r>
              <a:rPr lang="fr-FR" sz="2400" b="0" i="0" u="none" strike="noStrike" dirty="0">
                <a:effectLst/>
                <a:latin typeface="Söhne"/>
              </a:rPr>
              <a:t>, the spins are </a:t>
            </a:r>
            <a:r>
              <a:rPr lang="fr-FR" sz="2400" b="0" i="0" u="none" strike="noStrike" dirty="0" err="1">
                <a:effectLst/>
                <a:latin typeface="Söhne"/>
              </a:rPr>
              <a:t>distributed</a:t>
            </a:r>
            <a:r>
              <a:rPr lang="fr-FR" sz="2400" b="0" i="0" u="none" strike="noStrike" dirty="0">
                <a:effectLst/>
                <a:latin typeface="Söhne"/>
              </a:rPr>
              <a:t> on a </a:t>
            </a:r>
            <a:r>
              <a:rPr lang="fr-FR" sz="2400" b="0" i="0" u="none" strike="noStrike" dirty="0" err="1">
                <a:effectLst/>
                <a:latin typeface="Söhne"/>
              </a:rPr>
              <a:t>cone</a:t>
            </a:r>
            <a:r>
              <a:rPr lang="fr-FR" sz="2400" b="0" i="0" u="none" strike="noStrike" dirty="0">
                <a:effectLst/>
                <a:latin typeface="Söhne"/>
              </a:rPr>
              <a:t> of axis B0, </a:t>
            </a:r>
            <a:r>
              <a:rPr lang="fr-FR" sz="2400" b="0" i="0" u="none" strike="noStrike" dirty="0" err="1">
                <a:effectLst/>
                <a:latin typeface="Söhne"/>
              </a:rPr>
              <a:t>with</a:t>
            </a:r>
            <a:r>
              <a:rPr lang="fr-FR" sz="2400" b="0" i="0" u="none" strike="noStrike" dirty="0">
                <a:effectLst/>
                <a:latin typeface="Söhne"/>
              </a:rPr>
              <a:t> an </a:t>
            </a:r>
            <a:r>
              <a:rPr lang="fr-FR" sz="2400" b="0" i="0" u="none" strike="noStrike" dirty="0" err="1">
                <a:effectLst/>
                <a:latin typeface="Söhne"/>
              </a:rPr>
              <a:t>excess</a:t>
            </a:r>
            <a:r>
              <a:rPr lang="fr-FR" sz="2400" b="0" i="0" u="none" strike="noStrike" dirty="0">
                <a:effectLst/>
                <a:latin typeface="Söhne"/>
              </a:rPr>
              <a:t> of spins </a:t>
            </a:r>
            <a:r>
              <a:rPr lang="fr-FR" sz="2400" b="0" i="0" u="none" strike="noStrike" dirty="0" err="1">
                <a:effectLst/>
                <a:latin typeface="Söhne"/>
              </a:rPr>
              <a:t>oriented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parallel</a:t>
            </a:r>
            <a:r>
              <a:rPr lang="fr-FR" sz="2400" b="0" i="0" u="none" strike="noStrike" dirty="0">
                <a:effectLst/>
                <a:latin typeface="Söhne"/>
              </a:rPr>
              <a:t> to B0 (Boltzmann distribution).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This </a:t>
            </a:r>
            <a:r>
              <a:rPr lang="fr-FR" sz="2400" b="0" i="0" u="none" strike="noStrike" dirty="0" err="1">
                <a:effectLst/>
                <a:latin typeface="Söhne"/>
              </a:rPr>
              <a:t>induces</a:t>
            </a:r>
            <a:r>
              <a:rPr lang="fr-FR" sz="2400" b="0" i="0" u="none" strike="noStrike" dirty="0">
                <a:effectLst/>
                <a:latin typeface="Söhne"/>
              </a:rPr>
              <a:t> the </a:t>
            </a:r>
            <a:r>
              <a:rPr lang="fr-FR" sz="2400" b="0" i="0" u="none" strike="noStrike" dirty="0" err="1">
                <a:effectLst/>
                <a:latin typeface="Söhne"/>
              </a:rPr>
              <a:t>appearance</a:t>
            </a:r>
            <a:r>
              <a:rPr lang="fr-FR" sz="2400" b="0" i="0" u="none" strike="noStrike" dirty="0">
                <a:effectLst/>
                <a:latin typeface="Söhne"/>
              </a:rPr>
              <a:t> of a </a:t>
            </a:r>
            <a:r>
              <a:rPr lang="fr-FR" sz="2400" b="0" i="0" u="none" strike="noStrike" dirty="0" err="1">
                <a:effectLst/>
                <a:latin typeface="Söhne"/>
              </a:rPr>
              <a:t>macroscopic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magnetization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vector</a:t>
            </a:r>
            <a:r>
              <a:rPr lang="fr-FR" sz="2400" b="0" i="0" u="none" strike="noStrike" dirty="0">
                <a:effectLst/>
                <a:latin typeface="Söhne"/>
              </a:rPr>
              <a:t> M0 </a:t>
            </a:r>
            <a:r>
              <a:rPr lang="fr-FR" sz="2400" b="0" i="0" u="none" strike="noStrike" dirty="0" err="1">
                <a:effectLst/>
                <a:latin typeface="Söhne"/>
              </a:rPr>
              <a:t>parallel</a:t>
            </a:r>
            <a:r>
              <a:rPr lang="fr-FR" sz="2400" b="0" i="0" u="none" strike="noStrike" dirty="0">
                <a:effectLst/>
                <a:latin typeface="Söhne"/>
              </a:rPr>
              <a:t> to B0: the longitudinal component Mz0.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M0 corresponds to the </a:t>
            </a:r>
            <a:r>
              <a:rPr lang="fr-FR" sz="2400" b="0" i="0" u="none" strike="noStrike" dirty="0" err="1">
                <a:effectLst/>
                <a:latin typeface="Söhne"/>
              </a:rPr>
              <a:t>vector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sum</a:t>
            </a:r>
            <a:r>
              <a:rPr lang="fr-FR" sz="2400" b="0" i="0" u="none" strike="noStrike" dirty="0">
                <a:effectLst/>
                <a:latin typeface="Söhne"/>
              </a:rPr>
              <a:t> of all the spins.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Mz0 </a:t>
            </a:r>
            <a:r>
              <a:rPr lang="fr-FR" sz="2400" b="0" i="0" u="none" strike="noStrike" dirty="0" err="1">
                <a:effectLst/>
                <a:latin typeface="Söhne"/>
              </a:rPr>
              <a:t>increases</a:t>
            </a:r>
            <a:r>
              <a:rPr lang="fr-FR" sz="2400" b="0" i="0" u="none" strike="noStrike" dirty="0">
                <a:effectLst/>
                <a:latin typeface="Söhne"/>
              </a:rPr>
              <a:t> as the </a:t>
            </a:r>
            <a:r>
              <a:rPr lang="fr-FR" sz="2400" b="0" i="0" u="none" strike="noStrike" dirty="0" err="1">
                <a:effectLst/>
                <a:latin typeface="Söhne"/>
              </a:rPr>
              <a:t>magnetic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field</a:t>
            </a:r>
            <a:r>
              <a:rPr lang="fr-FR" sz="2400" b="0" i="0" u="none" strike="noStrike" dirty="0">
                <a:effectLst/>
                <a:latin typeface="Söhne"/>
              </a:rPr>
              <a:t> B0 </a:t>
            </a:r>
            <a:r>
              <a:rPr lang="fr-FR" sz="2400" b="0" i="0" u="none" strike="noStrike" dirty="0" err="1">
                <a:effectLst/>
                <a:latin typeface="Söhne"/>
              </a:rPr>
              <a:t>increases</a:t>
            </a:r>
            <a:r>
              <a:rPr lang="fr-FR" sz="2400" b="0" i="0" u="none" strike="noStrike" dirty="0">
                <a:effectLst/>
                <a:latin typeface="Söhne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Spins are </a:t>
            </a:r>
            <a:r>
              <a:rPr lang="fr-FR" sz="2400" b="0" i="0" u="none" strike="noStrike" dirty="0" err="1">
                <a:effectLst/>
                <a:latin typeface="Söhne"/>
              </a:rPr>
              <a:t>dephased</a:t>
            </a:r>
            <a:r>
              <a:rPr lang="fr-FR" sz="2400" b="0" i="0" u="none" strike="noStrike" dirty="0">
                <a:effectLst/>
                <a:latin typeface="Söhne"/>
              </a:rPr>
              <a:t>.</a:t>
            </a:r>
          </a:p>
          <a:p>
            <a:endParaRPr lang="fr-FR" sz="2000" dirty="0">
              <a:solidFill>
                <a:srgbClr val="00B05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8670925" y="2463286"/>
            <a:ext cx="0" cy="93610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9083358" y="283170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Mz0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3E1440-DA8C-42F3-8E06-2C1FC4288F29}"/>
              </a:ext>
            </a:extLst>
          </p:cNvPr>
          <p:cNvSpPr txBox="1"/>
          <p:nvPr/>
        </p:nvSpPr>
        <p:spPr>
          <a:xfrm>
            <a:off x="9575801" y="198608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+1/2</a:t>
            </a:r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EA773F1-5653-4156-83B2-E7FC92E810A0}"/>
              </a:ext>
            </a:extLst>
          </p:cNvPr>
          <p:cNvSpPr txBox="1"/>
          <p:nvPr/>
        </p:nvSpPr>
        <p:spPr>
          <a:xfrm>
            <a:off x="9643393" y="498375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-1/2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3A9C63F-31C6-6B8A-C455-C9E096E26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0197-891A-5343-8034-02D10E33ABC6}" type="datetime1">
              <a:rPr lang="fr-FR" smtClean="0"/>
              <a:t>27/04/2023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4B10263-FBE5-AE82-7D34-C23580DF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03E9E75-257E-1F05-6E8D-57E705A5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20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ResoNance</a:t>
            </a:r>
            <a:endParaRPr lang="fr-FR" dirty="0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76091" y="2016631"/>
            <a:ext cx="80645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000" b="1" i="0" u="none" strike="noStrike" dirty="0">
                <a:effectLst/>
                <a:latin typeface="Söhne"/>
              </a:rPr>
              <a:t>!!! </a:t>
            </a:r>
            <a:r>
              <a:rPr lang="fr-FR" sz="2000" b="1" i="0" u="none" strike="noStrike" dirty="0" err="1">
                <a:effectLst/>
                <a:latin typeface="Söhne"/>
              </a:rPr>
              <a:t>Equilibrium</a:t>
            </a:r>
            <a:r>
              <a:rPr lang="fr-FR" sz="2000" b="1" i="0" u="none" strike="noStrike" dirty="0">
                <a:effectLst/>
                <a:latin typeface="Söhne"/>
              </a:rPr>
              <a:t> state: </a:t>
            </a:r>
            <a:r>
              <a:rPr lang="fr-FR" sz="2000" b="1" i="0" u="none" strike="noStrike" dirty="0" err="1">
                <a:effectLst/>
                <a:latin typeface="Söhne"/>
              </a:rPr>
              <a:t>Impossibility</a:t>
            </a:r>
            <a:r>
              <a:rPr lang="fr-FR" sz="2000" b="1" i="0" u="none" strike="noStrike" dirty="0">
                <a:effectLst/>
                <a:latin typeface="Söhne"/>
              </a:rPr>
              <a:t> to </a:t>
            </a:r>
            <a:r>
              <a:rPr lang="fr-FR" sz="2000" b="1" i="0" u="none" strike="noStrike" dirty="0" err="1">
                <a:effectLst/>
                <a:latin typeface="Söhne"/>
              </a:rPr>
              <a:t>measure</a:t>
            </a:r>
            <a:r>
              <a:rPr lang="fr-FR" sz="2000" b="1" i="0" u="none" strike="noStrike" dirty="0">
                <a:effectLst/>
                <a:latin typeface="Söhne"/>
              </a:rPr>
              <a:t> </a:t>
            </a:r>
            <a:r>
              <a:rPr lang="fr-FR" sz="2000" b="1" i="0" u="none" strike="noStrike" dirty="0" err="1">
                <a:effectLst/>
                <a:latin typeface="Söhne"/>
              </a:rPr>
              <a:t>Mz</a:t>
            </a:r>
            <a:r>
              <a:rPr lang="fr-FR" sz="2000" b="1" i="0" u="none" strike="noStrike" dirty="0">
                <a:effectLst/>
                <a:latin typeface="Söhne"/>
              </a:rPr>
              <a:t> !!!</a:t>
            </a:r>
          </a:p>
          <a:p>
            <a:pPr algn="ctr">
              <a:spcBef>
                <a:spcPct val="50000"/>
              </a:spcBef>
            </a:pPr>
            <a:r>
              <a:rPr lang="fr-FR" sz="2000" b="1" i="0" u="none" strike="noStrike" dirty="0">
                <a:effectLst/>
                <a:latin typeface="Söhne"/>
              </a:rPr>
              <a:t>No signal.</a:t>
            </a:r>
            <a:endParaRPr lang="fr-F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3052636" y="4153862"/>
            <a:ext cx="47791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Perturbation </a:t>
            </a:r>
            <a:r>
              <a:rPr lang="fr-FR" sz="2000" b="1" dirty="0" err="1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1" dirty="0" err="1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inducted</a:t>
            </a: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000" b="1" dirty="0" err="1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!</a:t>
            </a:r>
          </a:p>
        </p:txBody>
      </p:sp>
      <p:sp>
        <p:nvSpPr>
          <p:cNvPr id="25" name="Flèche droite 24"/>
          <p:cNvSpPr/>
          <p:nvPr/>
        </p:nvSpPr>
        <p:spPr>
          <a:xfrm>
            <a:off x="2207568" y="4239505"/>
            <a:ext cx="720080" cy="21602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28"/>
          <p:cNvGrpSpPr>
            <a:grpSpLocks/>
          </p:cNvGrpSpPr>
          <p:nvPr/>
        </p:nvGrpSpPr>
        <p:grpSpPr bwMode="auto">
          <a:xfrm>
            <a:off x="8388778" y="1867079"/>
            <a:ext cx="3621459" cy="3123841"/>
            <a:chOff x="0" y="2976"/>
            <a:chExt cx="1474" cy="1052"/>
          </a:xfrm>
        </p:grpSpPr>
        <p:grpSp>
          <p:nvGrpSpPr>
            <p:cNvPr id="24" name="Group 13"/>
            <p:cNvGrpSpPr>
              <a:grpSpLocks/>
            </p:cNvGrpSpPr>
            <p:nvPr/>
          </p:nvGrpSpPr>
          <p:grpSpPr bwMode="auto">
            <a:xfrm>
              <a:off x="295" y="2976"/>
              <a:ext cx="1179" cy="1052"/>
              <a:chOff x="204" y="2341"/>
              <a:chExt cx="1179" cy="1052"/>
            </a:xfrm>
          </p:grpSpPr>
          <p:grpSp>
            <p:nvGrpSpPr>
              <p:cNvPr id="30" name="Group 14"/>
              <p:cNvGrpSpPr>
                <a:grpSpLocks/>
              </p:cNvGrpSpPr>
              <p:nvPr/>
            </p:nvGrpSpPr>
            <p:grpSpPr bwMode="auto">
              <a:xfrm>
                <a:off x="204" y="2341"/>
                <a:ext cx="1179" cy="1052"/>
                <a:chOff x="191" y="2903"/>
                <a:chExt cx="1247" cy="1159"/>
              </a:xfrm>
            </p:grpSpPr>
            <p:sp>
              <p:nvSpPr>
                <p:cNvPr id="34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627" y="3055"/>
                  <a:ext cx="0" cy="7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fr-FR" kern="0"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620" y="3792"/>
                  <a:ext cx="627" cy="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fr-FR" kern="0"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366" y="3793"/>
                  <a:ext cx="270" cy="26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fr-FR" kern="0"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24" y="2903"/>
                  <a:ext cx="195" cy="2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fr-BE" kern="0">
                      <a:solidFill>
                        <a:sysClr val="windowText" lastClr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z</a:t>
                  </a:r>
                  <a:endParaRPr lang="fr-FR" kern="0"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91" y="3800"/>
                  <a:ext cx="197" cy="2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fr-BE" kern="0" dirty="0">
                      <a:solidFill>
                        <a:sysClr val="windowText" lastClr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x</a:t>
                  </a:r>
                  <a:endParaRPr lang="fr-FR" kern="0" dirty="0"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85" y="3729"/>
                  <a:ext cx="253" cy="2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fr-BE" kern="0">
                      <a:solidFill>
                        <a:sysClr val="windowText" lastClr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y</a:t>
                  </a:r>
                  <a:endParaRPr lang="fr-FR" kern="0">
                    <a:solidFill>
                      <a:sysClr val="windowText" lastClr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1" name="Line 21"/>
              <p:cNvSpPr>
                <a:spLocks noChangeShapeType="1"/>
              </p:cNvSpPr>
              <p:nvPr/>
            </p:nvSpPr>
            <p:spPr bwMode="auto">
              <a:xfrm flipV="1">
                <a:off x="612" y="2614"/>
                <a:ext cx="0" cy="544"/>
              </a:xfrm>
              <a:prstGeom prst="line">
                <a:avLst/>
              </a:prstGeom>
              <a:noFill/>
              <a:ln w="38100">
                <a:solidFill>
                  <a:srgbClr val="66FF66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fr-FR" kern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" name="Oval 22"/>
              <p:cNvSpPr>
                <a:spLocks noChangeArrowheads="1"/>
              </p:cNvSpPr>
              <p:nvPr/>
            </p:nvSpPr>
            <p:spPr bwMode="auto">
              <a:xfrm>
                <a:off x="295" y="3067"/>
                <a:ext cx="726" cy="181"/>
              </a:xfrm>
              <a:prstGeom prst="ellipse">
                <a:avLst/>
              </a:prstGeom>
              <a:solidFill>
                <a:srgbClr val="D2D2D2">
                  <a:alpha val="34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fr-FR" kern="0">
                  <a:solidFill>
                    <a:sysClr val="windowText" lastClr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Text Box 23"/>
              <p:cNvSpPr txBox="1">
                <a:spLocks noChangeArrowheads="1"/>
              </p:cNvSpPr>
              <p:nvPr/>
            </p:nvSpPr>
            <p:spPr bwMode="auto">
              <a:xfrm>
                <a:off x="268" y="2795"/>
                <a:ext cx="45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fr-FR" sz="1600" kern="0" dirty="0" err="1">
                    <a:solidFill>
                      <a:srgbClr val="66FF6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Mz</a:t>
                </a:r>
                <a:endParaRPr lang="fr-FR" sz="1600" kern="0" dirty="0">
                  <a:solidFill>
                    <a:srgbClr val="66FF6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>
              <a:off x="794" y="3611"/>
              <a:ext cx="317" cy="0"/>
            </a:xfrm>
            <a:prstGeom prst="line">
              <a:avLst/>
            </a:prstGeom>
            <a:noFill/>
            <a:ln w="38100">
              <a:solidFill>
                <a:srgbClr val="00349E">
                  <a:lumMod val="40000"/>
                  <a:lumOff val="60000"/>
                </a:srgb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fr-FR" kern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793" y="3385"/>
              <a:ext cx="45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fr-FR" b="1" kern="0" dirty="0">
                  <a:solidFill>
                    <a:srgbClr val="00349E">
                      <a:lumMod val="40000"/>
                      <a:lumOff val="60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B1</a:t>
              </a: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113" y="3339"/>
              <a:ext cx="0" cy="3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fr-FR" kern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0" y="3657"/>
              <a:ext cx="45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fr-FR" b="1" kern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B0</a:t>
              </a:r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D587FD-C2C2-9D1E-4E7D-42913477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1B3B0-D076-0841-A60F-55C9D8DC029B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7B6FEC-9743-F1C4-A3B0-4FBD8BAC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3A1CBA-BAF0-0EC6-547D-473D3B43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9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ResoNance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962526" y="1754664"/>
            <a:ext cx="291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latin typeface="Calibri" pitchFamily="34" charset="0"/>
              </a:rPr>
              <a:t>Emmiting</a:t>
            </a:r>
            <a:r>
              <a:rPr lang="fr-FR" sz="2800" b="1" dirty="0">
                <a:latin typeface="Calibri" pitchFamily="34" charset="0"/>
              </a:rPr>
              <a:t> </a:t>
            </a:r>
            <a:r>
              <a:rPr lang="fr-FR" sz="2800" b="1" dirty="0" err="1">
                <a:latin typeface="Calibri" pitchFamily="34" charset="0"/>
              </a:rPr>
              <a:t>antenna</a:t>
            </a:r>
            <a:endParaRPr lang="fr-FR" sz="2800" b="1" dirty="0"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685" y="2362546"/>
            <a:ext cx="3898229" cy="320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62526" y="2761672"/>
            <a:ext cx="5630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Antenna</a:t>
            </a:r>
            <a:r>
              <a:rPr lang="fr-FR" sz="2400" b="0" i="0" u="none" strike="noStrike" dirty="0">
                <a:effectLst/>
                <a:latin typeface="Söhne"/>
              </a:rPr>
              <a:t> = </a:t>
            </a:r>
            <a:r>
              <a:rPr lang="fr-FR" sz="2400" b="0" i="0" u="none" strike="noStrike" dirty="0" err="1">
                <a:effectLst/>
                <a:latin typeface="Söhne"/>
              </a:rPr>
              <a:t>resonant</a:t>
            </a:r>
            <a:r>
              <a:rPr lang="fr-FR" sz="2400" b="0" i="0" u="none" strike="noStrike" dirty="0">
                <a:effectLst/>
                <a:latin typeface="Söhne"/>
              </a:rPr>
              <a:t> circuit (R, L, C)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sz="2400" b="0" i="0" u="none" strike="noStrike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B1 </a:t>
            </a:r>
            <a:r>
              <a:rPr lang="fr-FR" sz="2400" b="0" i="0" u="none" strike="noStrike" dirty="0" err="1">
                <a:effectLst/>
                <a:latin typeface="Söhne"/>
              </a:rPr>
              <a:t>field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delivered</a:t>
            </a:r>
            <a:r>
              <a:rPr lang="fr-FR" sz="2400" b="0" i="0" u="none" strike="noStrike" dirty="0">
                <a:effectLst/>
                <a:latin typeface="Söhne"/>
              </a:rPr>
              <a:t> by the </a:t>
            </a:r>
            <a:r>
              <a:rPr lang="fr-FR" sz="2400" b="0" i="0" u="none" strike="noStrike" dirty="0" err="1">
                <a:effectLst/>
                <a:latin typeface="Söhne"/>
              </a:rPr>
              <a:t>antenna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perpendicular</a:t>
            </a:r>
            <a:r>
              <a:rPr lang="fr-FR" sz="2400" b="0" i="0" u="none" strike="noStrike" dirty="0">
                <a:effectLst/>
                <a:latin typeface="Söhne"/>
              </a:rPr>
              <a:t> to Bo.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Tuned</a:t>
            </a:r>
            <a:r>
              <a:rPr lang="fr-FR" sz="2400" b="0" i="0" u="none" strike="noStrike" dirty="0">
                <a:effectLst/>
                <a:latin typeface="Söhne"/>
              </a:rPr>
              <a:t> to the </a:t>
            </a:r>
            <a:r>
              <a:rPr lang="fr-FR" sz="2400" b="0" i="0" u="none" strike="noStrike" dirty="0" err="1">
                <a:effectLst/>
                <a:latin typeface="Söhne"/>
              </a:rPr>
              <a:t>resonance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frequency</a:t>
            </a:r>
            <a:r>
              <a:rPr lang="fr-FR" sz="2400" b="0" i="0" u="none" strike="noStrike" dirty="0">
                <a:effectLst/>
                <a:latin typeface="Söhne"/>
              </a:rPr>
              <a:t> of the proton. </a:t>
            </a:r>
            <a:r>
              <a:rPr lang="fr-FR" sz="2400" b="0" i="0" u="none" strike="noStrike" dirty="0" err="1">
                <a:effectLst/>
                <a:latin typeface="Söhne"/>
              </a:rPr>
              <a:t>Impedance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matching</a:t>
            </a:r>
            <a:r>
              <a:rPr lang="fr-FR" sz="2400" b="0" i="0" u="none" strike="noStrike" dirty="0">
                <a:effectLst/>
                <a:latin typeface="Söhne"/>
              </a:rPr>
              <a:t> to the </a:t>
            </a:r>
            <a:r>
              <a:rPr lang="fr-FR" sz="2400" b="0" i="0" u="none" strike="noStrike" dirty="0" err="1">
                <a:effectLst/>
                <a:latin typeface="Söhne"/>
              </a:rPr>
              <a:t>electrical</a:t>
            </a:r>
            <a:r>
              <a:rPr lang="fr-FR" sz="2400" b="0" i="0" u="none" strike="noStrike" dirty="0">
                <a:effectLst/>
                <a:latin typeface="Söhne"/>
              </a:rPr>
              <a:t> circuits.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40A00919-0C0C-EEB4-4DDC-7FFA5999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9D59-0E56-234D-A30A-7130D3618EAD}" type="datetime1">
              <a:rPr lang="fr-FR" smtClean="0"/>
              <a:t>27/04/2023</a:t>
            </a:fld>
            <a:endParaRPr lang="en-US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9E0911-800C-BF58-51D4-80588B5E2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2820C79-153C-667D-E8C1-155C893A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279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ResoNance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31660" y="1604919"/>
            <a:ext cx="553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 b="0" i="0" u="none" strike="noStrike" dirty="0" err="1">
                <a:effectLst/>
                <a:latin typeface="Söhne"/>
              </a:rPr>
              <a:t>Disturbance</a:t>
            </a:r>
            <a:r>
              <a:rPr lang="fr-FR" sz="2800" b="0" i="0" u="none" strike="noStrike" dirty="0">
                <a:effectLst/>
                <a:latin typeface="Söhne"/>
              </a:rPr>
              <a:t> of the </a:t>
            </a:r>
            <a:r>
              <a:rPr lang="fr-FR" sz="2800" b="0" i="0" u="none" strike="noStrike" dirty="0" err="1">
                <a:effectLst/>
                <a:latin typeface="Söhne"/>
              </a:rPr>
              <a:t>equilibrium</a:t>
            </a:r>
            <a:r>
              <a:rPr lang="fr-FR" sz="2800" b="0" i="0" u="none" strike="noStrike" dirty="0">
                <a:effectLst/>
                <a:latin typeface="Söhne"/>
              </a:rPr>
              <a:t> state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707927" y="4529866"/>
            <a:ext cx="82295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0" u="none" strike="noStrike" dirty="0">
                <a:effectLst/>
                <a:latin typeface="Söhne"/>
              </a:rPr>
              <a:t>The </a:t>
            </a:r>
            <a:r>
              <a:rPr lang="fr-FR" sz="2400" i="0" u="none" strike="noStrike" dirty="0" err="1">
                <a:effectLst/>
                <a:latin typeface="Söhne"/>
              </a:rPr>
              <a:t>macroscopic</a:t>
            </a:r>
            <a:r>
              <a:rPr lang="fr-FR" sz="2400" i="0" u="none" strike="noStrike" dirty="0">
                <a:effectLst/>
                <a:latin typeface="Söhne"/>
              </a:rPr>
              <a:t> </a:t>
            </a:r>
            <a:r>
              <a:rPr lang="fr-FR" sz="2400" i="0" u="none" strike="noStrike" dirty="0" err="1">
                <a:effectLst/>
                <a:latin typeface="Söhne"/>
              </a:rPr>
              <a:t>magnetization</a:t>
            </a:r>
            <a:r>
              <a:rPr lang="fr-FR" sz="2400" i="0" u="none" strike="noStrike" dirty="0">
                <a:effectLst/>
                <a:latin typeface="Söhne"/>
              </a:rPr>
              <a:t> M </a:t>
            </a:r>
            <a:r>
              <a:rPr lang="fr-FR" sz="2400" i="0" u="none" strike="noStrike" dirty="0" err="1">
                <a:effectLst/>
                <a:latin typeface="Söhne"/>
              </a:rPr>
              <a:t>rotates</a:t>
            </a:r>
            <a:r>
              <a:rPr lang="fr-FR" sz="2400" i="0" u="none" strike="noStrike" dirty="0">
                <a:effectLst/>
                <a:latin typeface="Söhne"/>
              </a:rPr>
              <a:t> by an angle </a:t>
            </a:r>
            <a:r>
              <a:rPr lang="el-GR" sz="2400" i="0" u="none" strike="noStrike" dirty="0">
                <a:effectLst/>
                <a:latin typeface="Söhne"/>
              </a:rPr>
              <a:t>α </a:t>
            </a:r>
            <a:r>
              <a:rPr lang="fr-FR" sz="2400" i="0" u="none" strike="noStrike" dirty="0" err="1">
                <a:effectLst/>
                <a:latin typeface="Söhne"/>
              </a:rPr>
              <a:t>proportional</a:t>
            </a:r>
            <a:r>
              <a:rPr lang="fr-FR" sz="2400" i="0" u="none" strike="noStrike" dirty="0">
                <a:effectLst/>
                <a:latin typeface="Söhne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i="0" u="none" strike="noStrike" dirty="0">
                <a:effectLst/>
                <a:latin typeface="Söhne"/>
              </a:rPr>
              <a:t>To the amplitude of the </a:t>
            </a:r>
            <a:r>
              <a:rPr lang="fr-FR" sz="2400" i="0" u="none" strike="noStrike" dirty="0" err="1">
                <a:effectLst/>
                <a:latin typeface="Söhne"/>
              </a:rPr>
              <a:t>emitted</a:t>
            </a:r>
            <a:r>
              <a:rPr lang="fr-FR" sz="2400" i="0" u="none" strike="noStrike" dirty="0">
                <a:effectLst/>
                <a:latin typeface="Söhne"/>
              </a:rPr>
              <a:t> B1 </a:t>
            </a:r>
            <a:r>
              <a:rPr lang="fr-FR" sz="2400" i="0" u="none" strike="noStrike" dirty="0" err="1">
                <a:effectLst/>
                <a:latin typeface="Söhne"/>
              </a:rPr>
              <a:t>field</a:t>
            </a:r>
            <a:endParaRPr lang="fr-FR" sz="2400" i="0" u="none" strike="noStrike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i="0" u="none" strike="noStrike" dirty="0">
                <a:effectLst/>
                <a:latin typeface="Söhne"/>
              </a:rPr>
              <a:t> To the duration of the </a:t>
            </a:r>
            <a:r>
              <a:rPr lang="fr-FR" sz="2400" i="0" u="none" strike="noStrike" dirty="0" err="1">
                <a:effectLst/>
                <a:latin typeface="Söhne"/>
              </a:rPr>
              <a:t>emission</a:t>
            </a:r>
            <a:r>
              <a:rPr lang="fr-FR" sz="2400" i="0" u="none" strike="noStrike" dirty="0">
                <a:effectLst/>
                <a:latin typeface="Söhne"/>
              </a:rPr>
              <a:t> </a:t>
            </a:r>
            <a:r>
              <a:rPr lang="el-GR" sz="2400" i="0" u="none" strike="noStrike" dirty="0">
                <a:effectLst/>
                <a:latin typeface="Söhne"/>
              </a:rPr>
              <a:t>τ.</a:t>
            </a:r>
            <a:endParaRPr lang="fr-FR" sz="2400" dirty="0"/>
          </a:p>
        </p:txBody>
      </p:sp>
      <p:sp>
        <p:nvSpPr>
          <p:cNvPr id="9" name="Flèche vers le bas 8"/>
          <p:cNvSpPr/>
          <p:nvPr/>
        </p:nvSpPr>
        <p:spPr>
          <a:xfrm flipV="1">
            <a:off x="3039249" y="2427703"/>
            <a:ext cx="186640" cy="1999134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908790" y="198246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B0</a:t>
            </a:r>
          </a:p>
        </p:txBody>
      </p:sp>
      <p:sp>
        <p:nvSpPr>
          <p:cNvPr id="11" name="Line 59"/>
          <p:cNvSpPr>
            <a:spLocks noChangeShapeType="1"/>
          </p:cNvSpPr>
          <p:nvPr/>
        </p:nvSpPr>
        <p:spPr bwMode="auto">
          <a:xfrm flipV="1">
            <a:off x="3993998" y="2855202"/>
            <a:ext cx="0" cy="863600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Box 61"/>
          <p:cNvSpPr txBox="1">
            <a:spLocks noChangeArrowheads="1"/>
          </p:cNvSpPr>
          <p:nvPr/>
        </p:nvSpPr>
        <p:spPr bwMode="auto">
          <a:xfrm>
            <a:off x="3471298" y="2805989"/>
            <a:ext cx="720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0" t="27634" r="7592" b="27658"/>
          <a:stretch/>
        </p:blipFill>
        <p:spPr bwMode="auto">
          <a:xfrm>
            <a:off x="5714851" y="2756278"/>
            <a:ext cx="762298" cy="67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Connecteur droit avec flèche 14"/>
          <p:cNvCxnSpPr/>
          <p:nvPr/>
        </p:nvCxnSpPr>
        <p:spPr>
          <a:xfrm>
            <a:off x="6711657" y="2805990"/>
            <a:ext cx="0" cy="623011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6783665" y="293282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B1</a:t>
            </a: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5714851" y="3622261"/>
            <a:ext cx="762298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996849" y="362226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Symbol"/>
              </a:rPr>
              <a:t></a:t>
            </a:r>
            <a:endParaRPr lang="fr-FR" dirty="0"/>
          </a:p>
        </p:txBody>
      </p:sp>
      <p:pic>
        <p:nvPicPr>
          <p:cNvPr id="2059" name="Picture 11" descr="Symbole d'une bobin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1" r="15691"/>
          <a:stretch/>
        </p:blipFill>
        <p:spPr bwMode="auto">
          <a:xfrm>
            <a:off x="7414568" y="2970264"/>
            <a:ext cx="1561381" cy="54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7240284" y="2549829"/>
            <a:ext cx="147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Emitting</a:t>
            </a:r>
            <a:r>
              <a:rPr lang="fr-FR" sz="2000" dirty="0"/>
              <a:t> </a:t>
            </a:r>
            <a:r>
              <a:rPr lang="fr-FR" sz="2000" dirty="0" err="1"/>
              <a:t>coil</a:t>
            </a:r>
            <a:endParaRPr lang="fr-FR" sz="2000" dirty="0"/>
          </a:p>
        </p:txBody>
      </p:sp>
      <p:sp>
        <p:nvSpPr>
          <p:cNvPr id="16" name="Line 59"/>
          <p:cNvSpPr>
            <a:spLocks noChangeShapeType="1"/>
          </p:cNvSpPr>
          <p:nvPr/>
        </p:nvSpPr>
        <p:spPr bwMode="auto">
          <a:xfrm flipV="1">
            <a:off x="4003498" y="2974264"/>
            <a:ext cx="547919" cy="744538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 Box 61"/>
          <p:cNvSpPr txBox="1">
            <a:spLocks noChangeArrowheads="1"/>
          </p:cNvSpPr>
          <p:nvPr/>
        </p:nvSpPr>
        <p:spPr bwMode="auto">
          <a:xfrm>
            <a:off x="4344423" y="3244712"/>
            <a:ext cx="720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4" name="Arc 3"/>
          <p:cNvSpPr/>
          <p:nvPr/>
        </p:nvSpPr>
        <p:spPr>
          <a:xfrm>
            <a:off x="4003498" y="2932829"/>
            <a:ext cx="340925" cy="15981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192022" y="2574105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/>
              <a:t>α</a:t>
            </a:r>
            <a:r>
              <a:rPr lang="fr-FR" sz="2000" dirty="0"/>
              <a:t> = </a:t>
            </a:r>
            <a:r>
              <a:rPr lang="el-GR" sz="2000" dirty="0"/>
              <a:t>γ</a:t>
            </a:r>
            <a:r>
              <a:rPr lang="fr-FR" sz="2000" dirty="0"/>
              <a:t>.B1.</a:t>
            </a:r>
            <a:r>
              <a:rPr lang="fr-FR" sz="2000" dirty="0">
                <a:sym typeface="Symbol"/>
              </a:rPr>
              <a:t></a:t>
            </a:r>
            <a:endParaRPr lang="fr-FR" sz="20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DB517B2-B899-2801-F534-CECDEEFB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39117-4613-B540-8BA4-883CE5817173}" type="datetime1">
              <a:rPr lang="fr-FR" smtClean="0"/>
              <a:t>27/04/2023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DF58D5-9C69-0566-BBBD-819450BA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9C131615-56A6-0136-AE2C-FD38B4DB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47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657BE90-AC4F-4C98-92EB-6C3703BD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12" y="167486"/>
            <a:ext cx="8229600" cy="1251062"/>
          </a:xfrm>
        </p:spPr>
        <p:txBody>
          <a:bodyPr/>
          <a:lstStyle/>
          <a:p>
            <a:r>
              <a:rPr lang="fr-FR" dirty="0"/>
              <a:t>Relaxation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400CB-7E21-4073-9C38-1F5F0112835E}"/>
              </a:ext>
            </a:extLst>
          </p:cNvPr>
          <p:cNvSpPr txBox="1"/>
          <p:nvPr/>
        </p:nvSpPr>
        <p:spPr>
          <a:xfrm>
            <a:off x="1559496" y="1772816"/>
            <a:ext cx="9108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Relaxation </a:t>
            </a:r>
            <a:r>
              <a:rPr lang="fr-FR" sz="2400" b="0" i="0" u="none" strike="noStrike" dirty="0" err="1">
                <a:effectLst/>
                <a:latin typeface="Söhne"/>
              </a:rPr>
              <a:t>characterizes</a:t>
            </a:r>
            <a:r>
              <a:rPr lang="fr-FR" sz="2400" b="0" i="0" u="none" strike="noStrike" dirty="0">
                <a:effectLst/>
                <a:latin typeface="Söhne"/>
              </a:rPr>
              <a:t> the return to </a:t>
            </a:r>
            <a:r>
              <a:rPr lang="fr-FR" sz="2400" b="0" i="0" u="none" strike="noStrike" dirty="0" err="1">
                <a:effectLst/>
                <a:latin typeface="Söhne"/>
              </a:rPr>
              <a:t>equilibrium</a:t>
            </a:r>
            <a:r>
              <a:rPr lang="fr-FR" sz="2400" b="0" i="0" u="none" strike="noStrike" dirty="0">
                <a:effectLst/>
                <a:latin typeface="Söhne"/>
              </a:rPr>
              <a:t> of the spin system.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It </a:t>
            </a:r>
            <a:r>
              <a:rPr lang="fr-FR" sz="2400" b="0" i="0" u="none" strike="noStrike" dirty="0" err="1">
                <a:effectLst/>
                <a:latin typeface="Söhne"/>
              </a:rPr>
              <a:t>begins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when</a:t>
            </a:r>
            <a:r>
              <a:rPr lang="fr-FR" sz="2400" b="0" i="0" u="none" strike="noStrike" dirty="0">
                <a:effectLst/>
                <a:latin typeface="Söhne"/>
              </a:rPr>
              <a:t> the RF </a:t>
            </a:r>
            <a:r>
              <a:rPr lang="fr-FR" sz="2400" b="0" i="0" u="none" strike="noStrike" dirty="0" err="1">
                <a:effectLst/>
                <a:latin typeface="Söhne"/>
              </a:rPr>
              <a:t>wave</a:t>
            </a:r>
            <a:r>
              <a:rPr lang="fr-FR" sz="2400" b="0" i="0" u="none" strike="noStrike" dirty="0">
                <a:effectLst/>
                <a:latin typeface="Söhne"/>
              </a:rPr>
              <a:t> B1 stops =&gt; exchange of </a:t>
            </a:r>
            <a:r>
              <a:rPr lang="fr-FR" sz="2400" b="0" i="0" u="none" strike="noStrike" dirty="0" err="1">
                <a:effectLst/>
                <a:latin typeface="Söhne"/>
              </a:rPr>
              <a:t>energy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with</a:t>
            </a:r>
            <a:r>
              <a:rPr lang="fr-FR" sz="2400" b="0" i="0" u="none" strike="noStrike" dirty="0">
                <a:effectLst/>
                <a:latin typeface="Söhne"/>
              </a:rPr>
              <a:t> the </a:t>
            </a:r>
            <a:r>
              <a:rPr lang="fr-FR" sz="2400" b="0" i="0" u="none" strike="noStrike" dirty="0" err="1">
                <a:effectLst/>
                <a:latin typeface="Söhne"/>
              </a:rPr>
              <a:t>environment</a:t>
            </a:r>
            <a:r>
              <a:rPr lang="fr-FR" sz="2400" b="0" i="0" u="none" strike="noStrike" dirty="0">
                <a:effectLst/>
                <a:latin typeface="Söhne"/>
              </a:rPr>
              <a:t>.</a:t>
            </a:r>
          </a:p>
        </p:txBody>
      </p:sp>
      <p:sp>
        <p:nvSpPr>
          <p:cNvPr id="23" name="Flèche vers le bas 8">
            <a:extLst>
              <a:ext uri="{FF2B5EF4-FFF2-40B4-BE49-F238E27FC236}">
                <a16:creationId xmlns:a16="http://schemas.microsoft.com/office/drawing/2014/main" id="{31211BF4-EE7A-4F06-9DC5-812692EB32BE}"/>
              </a:ext>
            </a:extLst>
          </p:cNvPr>
          <p:cNvSpPr/>
          <p:nvPr/>
        </p:nvSpPr>
        <p:spPr>
          <a:xfrm flipV="1">
            <a:off x="5447646" y="3648679"/>
            <a:ext cx="186640" cy="1999134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522F21A-094E-4DB2-99CF-B7759322662B}"/>
              </a:ext>
            </a:extLst>
          </p:cNvPr>
          <p:cNvSpPr txBox="1"/>
          <p:nvPr/>
        </p:nvSpPr>
        <p:spPr>
          <a:xfrm>
            <a:off x="5124325" y="314660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91C576-5FE8-4DAD-8030-DDE9F2E3782D}"/>
              </a:ext>
            </a:extLst>
          </p:cNvPr>
          <p:cNvSpPr/>
          <p:nvPr/>
        </p:nvSpPr>
        <p:spPr>
          <a:xfrm>
            <a:off x="5967568" y="3332465"/>
            <a:ext cx="4377759" cy="2520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EE440BE-44AC-409A-8329-4952D728BFD6}"/>
              </a:ext>
            </a:extLst>
          </p:cNvPr>
          <p:cNvCxnSpPr/>
          <p:nvPr/>
        </p:nvCxnSpPr>
        <p:spPr>
          <a:xfrm flipV="1">
            <a:off x="6534813" y="5184833"/>
            <a:ext cx="2808312" cy="1389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C596B96-2E70-4A57-867C-2362E997441D}"/>
              </a:ext>
            </a:extLst>
          </p:cNvPr>
          <p:cNvCxnSpPr/>
          <p:nvPr/>
        </p:nvCxnSpPr>
        <p:spPr>
          <a:xfrm flipV="1">
            <a:off x="7264566" y="4721199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F6BAE9E-A07A-4989-983C-4FAAFA0D1090}"/>
              </a:ext>
            </a:extLst>
          </p:cNvPr>
          <p:cNvCxnSpPr/>
          <p:nvPr/>
        </p:nvCxnSpPr>
        <p:spPr>
          <a:xfrm flipV="1">
            <a:off x="7505600" y="4721199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77819B0-5516-4C70-82CD-29D512600F96}"/>
              </a:ext>
            </a:extLst>
          </p:cNvPr>
          <p:cNvCxnSpPr/>
          <p:nvPr/>
        </p:nvCxnSpPr>
        <p:spPr>
          <a:xfrm flipV="1">
            <a:off x="7768622" y="4728768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83830099-D5BE-4D21-B6C2-B13D0408FB21}"/>
              </a:ext>
            </a:extLst>
          </p:cNvPr>
          <p:cNvCxnSpPr/>
          <p:nvPr/>
        </p:nvCxnSpPr>
        <p:spPr>
          <a:xfrm flipV="1">
            <a:off x="7984646" y="4721199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8DCDA677-B3A7-4F27-8953-868CC145CAA1}"/>
              </a:ext>
            </a:extLst>
          </p:cNvPr>
          <p:cNvCxnSpPr/>
          <p:nvPr/>
        </p:nvCxnSpPr>
        <p:spPr>
          <a:xfrm flipV="1">
            <a:off x="8200670" y="4728381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411351B5-C695-4AC8-AA7D-230BA78C4BD9}"/>
              </a:ext>
            </a:extLst>
          </p:cNvPr>
          <p:cNvCxnSpPr/>
          <p:nvPr/>
        </p:nvCxnSpPr>
        <p:spPr>
          <a:xfrm>
            <a:off x="9080371" y="3675797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45547D6D-16DD-47B4-980F-08465786D2C8}"/>
              </a:ext>
            </a:extLst>
          </p:cNvPr>
          <p:cNvCxnSpPr/>
          <p:nvPr/>
        </p:nvCxnSpPr>
        <p:spPr>
          <a:xfrm flipV="1">
            <a:off x="6499526" y="4105132"/>
            <a:ext cx="2808312" cy="1389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D161BCD-BC43-4926-9074-2D6B451D9834}"/>
              </a:ext>
            </a:extLst>
          </p:cNvPr>
          <p:cNvCxnSpPr/>
          <p:nvPr/>
        </p:nvCxnSpPr>
        <p:spPr>
          <a:xfrm>
            <a:off x="7032959" y="3641498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DC6C242-5340-4EB2-BFDF-397579414C3C}"/>
              </a:ext>
            </a:extLst>
          </p:cNvPr>
          <p:cNvCxnSpPr/>
          <p:nvPr/>
        </p:nvCxnSpPr>
        <p:spPr>
          <a:xfrm>
            <a:off x="7264566" y="3641497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349DBEA-34B6-4B88-8301-A066BAEC7F44}"/>
              </a:ext>
            </a:extLst>
          </p:cNvPr>
          <p:cNvCxnSpPr/>
          <p:nvPr/>
        </p:nvCxnSpPr>
        <p:spPr>
          <a:xfrm>
            <a:off x="7505600" y="3641498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BB9A9A6-56A4-47FD-BF6A-5974A81E363A}"/>
              </a:ext>
            </a:extLst>
          </p:cNvPr>
          <p:cNvCxnSpPr/>
          <p:nvPr/>
        </p:nvCxnSpPr>
        <p:spPr>
          <a:xfrm>
            <a:off x="7768622" y="3641498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331A125A-3461-4976-BA49-2503E3C7FECE}"/>
              </a:ext>
            </a:extLst>
          </p:cNvPr>
          <p:cNvCxnSpPr/>
          <p:nvPr/>
        </p:nvCxnSpPr>
        <p:spPr>
          <a:xfrm>
            <a:off x="7988006" y="3648680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885AA5C1-CB74-4C03-BCE0-A271A4C16BE4}"/>
              </a:ext>
            </a:extLst>
          </p:cNvPr>
          <p:cNvCxnSpPr/>
          <p:nvPr/>
        </p:nvCxnSpPr>
        <p:spPr>
          <a:xfrm>
            <a:off x="8200670" y="3661996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DF27A47-5A2D-4DD9-A69C-4792F65A6478}"/>
              </a:ext>
            </a:extLst>
          </p:cNvPr>
          <p:cNvCxnSpPr/>
          <p:nvPr/>
        </p:nvCxnSpPr>
        <p:spPr>
          <a:xfrm>
            <a:off x="8864347" y="3662299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D84E7C5-F75B-4740-9339-A3F32455EF9F}"/>
              </a:ext>
            </a:extLst>
          </p:cNvPr>
          <p:cNvCxnSpPr/>
          <p:nvPr/>
        </p:nvCxnSpPr>
        <p:spPr>
          <a:xfrm>
            <a:off x="8433132" y="3663171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443695A-B17D-4DBC-8A5B-30F2D62B27F7}"/>
              </a:ext>
            </a:extLst>
          </p:cNvPr>
          <p:cNvCxnSpPr/>
          <p:nvPr/>
        </p:nvCxnSpPr>
        <p:spPr>
          <a:xfrm flipV="1">
            <a:off x="7048542" y="4721199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4FD7D00-2D12-4706-9153-D25A0F252C2F}"/>
              </a:ext>
            </a:extLst>
          </p:cNvPr>
          <p:cNvCxnSpPr/>
          <p:nvPr/>
        </p:nvCxnSpPr>
        <p:spPr>
          <a:xfrm>
            <a:off x="6499526" y="4165510"/>
            <a:ext cx="0" cy="92345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39F1446D-12C3-424F-8E00-FCA3B6CA753B}"/>
              </a:ext>
            </a:extLst>
          </p:cNvPr>
          <p:cNvSpPr txBox="1"/>
          <p:nvPr/>
        </p:nvSpPr>
        <p:spPr>
          <a:xfrm>
            <a:off x="6047158" y="444192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Symbol"/>
              </a:rPr>
              <a:t>E</a:t>
            </a:r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D21048-0468-420C-A5F9-7A354CE3B449}"/>
              </a:ext>
            </a:extLst>
          </p:cNvPr>
          <p:cNvSpPr txBox="1"/>
          <p:nvPr/>
        </p:nvSpPr>
        <p:spPr>
          <a:xfrm>
            <a:off x="9421550" y="38954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Symbol"/>
              </a:rPr>
              <a:t>½ E</a:t>
            </a:r>
            <a:endParaRPr lang="fr-FR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B40E9B2-D72E-44F6-B304-98FC17C9A9E5}"/>
              </a:ext>
            </a:extLst>
          </p:cNvPr>
          <p:cNvSpPr txBox="1"/>
          <p:nvPr/>
        </p:nvSpPr>
        <p:spPr>
          <a:xfrm>
            <a:off x="9343126" y="497871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Symbol"/>
              </a:rPr>
              <a:t>-1/2 E</a:t>
            </a:r>
            <a:endParaRPr lang="fr-FR" dirty="0"/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2B2AE16F-AD8E-4FC8-A9B1-DA12C6D90AB0}"/>
              </a:ext>
            </a:extLst>
          </p:cNvPr>
          <p:cNvCxnSpPr/>
          <p:nvPr/>
        </p:nvCxnSpPr>
        <p:spPr>
          <a:xfrm>
            <a:off x="8632718" y="3673433"/>
            <a:ext cx="0" cy="877289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DDCA5B5-1436-4C35-9C2E-EEF6E1DB4272}"/>
              </a:ext>
            </a:extLst>
          </p:cNvPr>
          <p:cNvSpPr/>
          <p:nvPr/>
        </p:nvSpPr>
        <p:spPr>
          <a:xfrm>
            <a:off x="8361326" y="3509025"/>
            <a:ext cx="863241" cy="1116124"/>
          </a:xfrm>
          <a:prstGeom prst="rect">
            <a:avLst/>
          </a:prstGeom>
          <a:solidFill>
            <a:schemeClr val="accent3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 descr="https://www.faidherbe.org/site/cours/dupuis/images25/rmnspi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99" y="3304777"/>
            <a:ext cx="3186948" cy="28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0404669-E9DE-42B9-AC98-6C0484C6B7E6}"/>
              </a:ext>
            </a:extLst>
          </p:cNvPr>
          <p:cNvCxnSpPr>
            <a:cxnSpLocks/>
          </p:cNvCxnSpPr>
          <p:nvPr/>
        </p:nvCxnSpPr>
        <p:spPr>
          <a:xfrm>
            <a:off x="3431704" y="5606057"/>
            <a:ext cx="1008112" cy="417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DD4B692E-D39B-49D8-A293-82E8F11894F4}"/>
              </a:ext>
            </a:extLst>
          </p:cNvPr>
          <p:cNvSpPr txBox="1"/>
          <p:nvPr/>
        </p:nvSpPr>
        <p:spPr>
          <a:xfrm>
            <a:off x="3961326" y="571162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B050"/>
                </a:solidFill>
              </a:rPr>
              <a:t>Mxy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5CD1FC-5DEF-BE15-35EA-A24B7DAF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83751-CB08-7B46-815B-09203E5FCA93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54370A-8E52-4DEF-7E0F-CAFCD0D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BDA3C9-AF2C-53B5-21B1-7DC7C37D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81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657BE90-AC4F-4C98-92EB-6C3703BD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90" y="211375"/>
            <a:ext cx="8229600" cy="1251062"/>
          </a:xfrm>
        </p:spPr>
        <p:txBody>
          <a:bodyPr/>
          <a:lstStyle/>
          <a:p>
            <a:r>
              <a:rPr lang="fr-FR" dirty="0"/>
              <a:t>Longitudinal relaxation – T1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400CB-7E21-4073-9C38-1F5F0112835E}"/>
              </a:ext>
            </a:extLst>
          </p:cNvPr>
          <p:cNvSpPr txBox="1"/>
          <p:nvPr/>
        </p:nvSpPr>
        <p:spPr>
          <a:xfrm>
            <a:off x="838200" y="1568142"/>
            <a:ext cx="83672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0" i="0" u="none" strike="noStrike" dirty="0" err="1">
                <a:effectLst/>
                <a:latin typeface="Söhne"/>
              </a:rPr>
              <a:t>When</a:t>
            </a:r>
            <a:r>
              <a:rPr lang="fr-FR" sz="2000" b="0" i="0" u="none" strike="noStrike" dirty="0">
                <a:effectLst/>
                <a:latin typeface="Söhne"/>
              </a:rPr>
              <a:t> B1 stops, </a:t>
            </a:r>
            <a:r>
              <a:rPr lang="fr-FR" sz="2000" b="0" i="0" u="none" strike="noStrike" dirty="0" err="1">
                <a:effectLst/>
                <a:latin typeface="Söhne"/>
              </a:rPr>
              <a:t>two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phenomena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occur</a:t>
            </a:r>
            <a:r>
              <a:rPr lang="fr-FR" sz="2000" b="0" i="0" u="none" strike="noStrike" dirty="0">
                <a:effectLst/>
                <a:latin typeface="Söhne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Longitudinal relaxation </a:t>
            </a:r>
            <a:r>
              <a:rPr lang="fr-FR" sz="2000" b="0" i="0" u="none" strike="noStrike" dirty="0" err="1">
                <a:effectLst/>
                <a:latin typeface="Söhne"/>
              </a:rPr>
              <a:t>characterizes</a:t>
            </a:r>
            <a:r>
              <a:rPr lang="fr-FR" sz="2000" b="0" i="0" u="none" strike="noStrike" dirty="0">
                <a:effectLst/>
                <a:latin typeface="Söhne"/>
              </a:rPr>
              <a:t> the return of </a:t>
            </a:r>
            <a:r>
              <a:rPr lang="fr-FR" sz="2000" b="0" i="0" u="none" strike="noStrike" dirty="0" err="1">
                <a:effectLst/>
                <a:latin typeface="Söhne"/>
              </a:rPr>
              <a:t>magnetization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along</a:t>
            </a:r>
            <a:r>
              <a:rPr lang="fr-FR" sz="2000" b="0" i="0" u="none" strike="noStrike" dirty="0">
                <a:effectLst/>
                <a:latin typeface="Söhne"/>
              </a:rPr>
              <a:t> Bo.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Return of an </a:t>
            </a:r>
            <a:r>
              <a:rPr lang="fr-FR" sz="2000" b="0" i="0" u="none" strike="noStrike" dirty="0" err="1">
                <a:effectLst/>
                <a:latin typeface="Söhne"/>
              </a:rPr>
              <a:t>excess</a:t>
            </a:r>
            <a:r>
              <a:rPr lang="fr-FR" sz="2000" b="0" i="0" u="none" strike="noStrike" dirty="0">
                <a:effectLst/>
                <a:latin typeface="Söhne"/>
              </a:rPr>
              <a:t> of protons in the </a:t>
            </a:r>
            <a:r>
              <a:rPr lang="fr-FR" sz="2000" b="0" i="0" u="none" strike="noStrike" dirty="0" err="1">
                <a:effectLst/>
                <a:latin typeface="Söhne"/>
              </a:rPr>
              <a:t>parallel</a:t>
            </a:r>
            <a:r>
              <a:rPr lang="fr-FR" sz="2000" b="0" i="0" u="none" strike="noStrike" dirty="0">
                <a:effectLst/>
                <a:latin typeface="Söhne"/>
              </a:rPr>
              <a:t> direction to Bo.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It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define</a:t>
            </a:r>
            <a:r>
              <a:rPr lang="fr-FR" sz="2000" dirty="0"/>
              <a:t> by the</a:t>
            </a:r>
            <a:r>
              <a:rPr lang="fr-FR" sz="2000" b="1" dirty="0"/>
              <a:t> longitudinal relaxation : T1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800" dirty="0" err="1"/>
              <a:t>Mz</a:t>
            </a:r>
            <a:r>
              <a:rPr lang="fr-FR" sz="2800" dirty="0"/>
              <a:t> = Mo [1-exp (-t/T1)]</a:t>
            </a:r>
            <a:endParaRPr lang="en-US" sz="2800" dirty="0"/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id="{BD52AEA9-1BE9-4134-8770-89209DC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3762" y="2772691"/>
            <a:ext cx="4415862" cy="140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3" name="Groupe 82">
            <a:extLst>
              <a:ext uri="{FF2B5EF4-FFF2-40B4-BE49-F238E27FC236}">
                <a16:creationId xmlns:a16="http://schemas.microsoft.com/office/drawing/2014/main" id="{9748096E-5380-4B3A-95AA-EDBB33BB5BDB}"/>
              </a:ext>
            </a:extLst>
          </p:cNvPr>
          <p:cNvGrpSpPr/>
          <p:nvPr/>
        </p:nvGrpSpPr>
        <p:grpSpPr>
          <a:xfrm>
            <a:off x="7123367" y="3429000"/>
            <a:ext cx="4583360" cy="2339693"/>
            <a:chOff x="4453136" y="4224340"/>
            <a:chExt cx="4583360" cy="2339693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8686A4D-DB85-4E25-9422-F055AD55C632}"/>
                </a:ext>
              </a:extLst>
            </p:cNvPr>
            <p:cNvGrpSpPr/>
            <p:nvPr/>
          </p:nvGrpSpPr>
          <p:grpSpPr>
            <a:xfrm>
              <a:off x="4932749" y="4811582"/>
              <a:ext cx="3096343" cy="1641754"/>
              <a:chOff x="4067945" y="4926738"/>
              <a:chExt cx="2395187" cy="1224136"/>
            </a:xfrm>
          </p:grpSpPr>
          <p:cxnSp>
            <p:nvCxnSpPr>
              <p:cNvPr id="5" name="Connecteur droit avec flèche 4">
                <a:extLst>
                  <a:ext uri="{FF2B5EF4-FFF2-40B4-BE49-F238E27FC236}">
                    <a16:creationId xmlns:a16="http://schemas.microsoft.com/office/drawing/2014/main" id="{5E91569A-DDBB-4126-922B-1D532FE4D7C4}"/>
                  </a:ext>
                </a:extLst>
              </p:cNvPr>
              <p:cNvCxnSpPr/>
              <p:nvPr/>
            </p:nvCxnSpPr>
            <p:spPr>
              <a:xfrm flipV="1">
                <a:off x="4081590" y="4926738"/>
                <a:ext cx="0" cy="12241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necteur droit avec flèche 6">
                <a:extLst>
                  <a:ext uri="{FF2B5EF4-FFF2-40B4-BE49-F238E27FC236}">
                    <a16:creationId xmlns:a16="http://schemas.microsoft.com/office/drawing/2014/main" id="{76F17C8C-8C2C-40C4-BEFC-1FDDB107F469}"/>
                  </a:ext>
                </a:extLst>
              </p:cNvPr>
              <p:cNvCxnSpPr/>
              <p:nvPr/>
            </p:nvCxnSpPr>
            <p:spPr>
              <a:xfrm>
                <a:off x="4081590" y="6150874"/>
                <a:ext cx="23815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8">
                <a:extLst>
                  <a:ext uri="{FF2B5EF4-FFF2-40B4-BE49-F238E27FC236}">
                    <a16:creationId xmlns:a16="http://schemas.microsoft.com/office/drawing/2014/main" id="{7A3B4C02-5F1C-4F1E-82A1-DEDF9F35F8AF}"/>
                  </a:ext>
                </a:extLst>
              </p:cNvPr>
              <p:cNvCxnSpPr/>
              <p:nvPr/>
            </p:nvCxnSpPr>
            <p:spPr>
              <a:xfrm>
                <a:off x="4081590" y="5130743"/>
                <a:ext cx="235235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25D2E116-E233-40CD-845D-85E53E62BEAF}"/>
                  </a:ext>
                </a:extLst>
              </p:cNvPr>
              <p:cNvSpPr/>
              <p:nvPr/>
            </p:nvSpPr>
            <p:spPr>
              <a:xfrm>
                <a:off x="4067945" y="5148145"/>
                <a:ext cx="2381542" cy="995529"/>
              </a:xfrm>
              <a:custGeom>
                <a:avLst/>
                <a:gdLst>
                  <a:gd name="connsiteX0" fmla="*/ 0 w 2353056"/>
                  <a:gd name="connsiteY0" fmla="*/ 938784 h 938784"/>
                  <a:gd name="connsiteX1" fmla="*/ 475488 w 2353056"/>
                  <a:gd name="connsiteY1" fmla="*/ 304800 h 938784"/>
                  <a:gd name="connsiteX2" fmla="*/ 2353056 w 2353056"/>
                  <a:gd name="connsiteY2" fmla="*/ 0 h 938784"/>
                  <a:gd name="connsiteX3" fmla="*/ 2353056 w 2353056"/>
                  <a:gd name="connsiteY3" fmla="*/ 0 h 93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3056" h="938784">
                    <a:moveTo>
                      <a:pt x="0" y="938784"/>
                    </a:moveTo>
                    <a:cubicBezTo>
                      <a:pt x="41656" y="700024"/>
                      <a:pt x="83312" y="461264"/>
                      <a:pt x="475488" y="304800"/>
                    </a:cubicBezTo>
                    <a:cubicBezTo>
                      <a:pt x="867664" y="148336"/>
                      <a:pt x="2353056" y="0"/>
                      <a:pt x="2353056" y="0"/>
                    </a:cubicBezTo>
                    <a:lnTo>
                      <a:pt x="2353056" y="0"/>
                    </a:lnTo>
                  </a:path>
                </a:pathLst>
              </a:cu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87696E1-AE1A-40E2-BDB1-98DFDD6C3C71}"/>
                </a:ext>
              </a:extLst>
            </p:cNvPr>
            <p:cNvSpPr txBox="1"/>
            <p:nvPr/>
          </p:nvSpPr>
          <p:spPr>
            <a:xfrm>
              <a:off x="4500700" y="455636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Mz</a:t>
              </a:r>
              <a:endParaRPr lang="en-US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F9A8E37-BAD3-4198-B5C7-ABAE72706067}"/>
                </a:ext>
              </a:extLst>
            </p:cNvPr>
            <p:cNvSpPr txBox="1"/>
            <p:nvPr/>
          </p:nvSpPr>
          <p:spPr>
            <a:xfrm>
              <a:off x="8090660" y="6194701"/>
              <a:ext cx="945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Temps t</a:t>
              </a:r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8777FA2-2ED8-4BC2-867E-4CF0DF03AC23}"/>
                </a:ext>
              </a:extLst>
            </p:cNvPr>
            <p:cNvSpPr txBox="1"/>
            <p:nvPr/>
          </p:nvSpPr>
          <p:spPr>
            <a:xfrm>
              <a:off x="4453136" y="4948156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Mo</a:t>
              </a:r>
              <a:endParaRPr lang="en-US" dirty="0"/>
            </a:p>
          </p:txBody>
        </p: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9C3E74EA-E3B0-4266-84D0-9AD47F6703A4}"/>
                </a:ext>
              </a:extLst>
            </p:cNvPr>
            <p:cNvGrpSpPr/>
            <p:nvPr/>
          </p:nvGrpSpPr>
          <p:grpSpPr>
            <a:xfrm>
              <a:off x="7703083" y="4233262"/>
              <a:ext cx="476412" cy="795077"/>
              <a:chOff x="7759488" y="3761291"/>
              <a:chExt cx="476412" cy="795077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492A317C-4A04-4C56-9964-44787A2BB9BE}"/>
                  </a:ext>
                </a:extLst>
              </p:cNvPr>
              <p:cNvSpPr/>
              <p:nvPr/>
            </p:nvSpPr>
            <p:spPr>
              <a:xfrm>
                <a:off x="7759488" y="4130645"/>
                <a:ext cx="476412" cy="425723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Connecteur droit 53">
                <a:extLst>
                  <a:ext uri="{FF2B5EF4-FFF2-40B4-BE49-F238E27FC236}">
                    <a16:creationId xmlns:a16="http://schemas.microsoft.com/office/drawing/2014/main" id="{4E09759D-5EA7-4CD0-B0D2-3B51769BCDCB}"/>
                  </a:ext>
                </a:extLst>
              </p:cNvPr>
              <p:cNvCxnSpPr/>
              <p:nvPr/>
            </p:nvCxnSpPr>
            <p:spPr>
              <a:xfrm flipH="1"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>
                <a:extLst>
                  <a:ext uri="{FF2B5EF4-FFF2-40B4-BE49-F238E27FC236}">
                    <a16:creationId xmlns:a16="http://schemas.microsoft.com/office/drawing/2014/main" id="{FE7211F7-B270-4A37-B156-A83DCA21F6F1}"/>
                  </a:ext>
                </a:extLst>
              </p:cNvPr>
              <p:cNvCxnSpPr/>
              <p:nvPr/>
            </p:nvCxnSpPr>
            <p:spPr>
              <a:xfrm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avec flèche 57">
                <a:extLst>
                  <a:ext uri="{FF2B5EF4-FFF2-40B4-BE49-F238E27FC236}">
                    <a16:creationId xmlns:a16="http://schemas.microsoft.com/office/drawing/2014/main" id="{396A2E6B-683A-4CC8-AA10-9A28DADA729F}"/>
                  </a:ext>
                </a:extLst>
              </p:cNvPr>
              <p:cNvCxnSpPr/>
              <p:nvPr/>
            </p:nvCxnSpPr>
            <p:spPr>
              <a:xfrm flipV="1">
                <a:off x="8013978" y="3761291"/>
                <a:ext cx="0" cy="6038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avec flèche 59">
                <a:extLst>
                  <a:ext uri="{FF2B5EF4-FFF2-40B4-BE49-F238E27FC236}">
                    <a16:creationId xmlns:a16="http://schemas.microsoft.com/office/drawing/2014/main" id="{5F0260B5-0ADB-4C51-AF7A-0FBB49A92CFC}"/>
                  </a:ext>
                </a:extLst>
              </p:cNvPr>
              <p:cNvCxnSpPr/>
              <p:nvPr/>
            </p:nvCxnSpPr>
            <p:spPr>
              <a:xfrm flipV="1">
                <a:off x="8013978" y="4005064"/>
                <a:ext cx="0" cy="36004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3C1F99B9-2D5D-4B08-A5F9-7C7CEC05676A}"/>
                </a:ext>
              </a:extLst>
            </p:cNvPr>
            <p:cNvGrpSpPr/>
            <p:nvPr/>
          </p:nvGrpSpPr>
          <p:grpSpPr>
            <a:xfrm>
              <a:off x="5041775" y="4247136"/>
              <a:ext cx="476412" cy="795077"/>
              <a:chOff x="7759488" y="3761291"/>
              <a:chExt cx="476412" cy="795077"/>
            </a:xfrm>
          </p:grpSpPr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8D4ADBAB-BA8E-4D1B-8A82-D8623B5DCA14}"/>
                  </a:ext>
                </a:extLst>
              </p:cNvPr>
              <p:cNvSpPr/>
              <p:nvPr/>
            </p:nvSpPr>
            <p:spPr>
              <a:xfrm>
                <a:off x="7759488" y="4130645"/>
                <a:ext cx="476412" cy="425723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Connecteur droit 63">
                <a:extLst>
                  <a:ext uri="{FF2B5EF4-FFF2-40B4-BE49-F238E27FC236}">
                    <a16:creationId xmlns:a16="http://schemas.microsoft.com/office/drawing/2014/main" id="{51C94EBE-D0DC-4457-8329-F67FBCC5A848}"/>
                  </a:ext>
                </a:extLst>
              </p:cNvPr>
              <p:cNvCxnSpPr/>
              <p:nvPr/>
            </p:nvCxnSpPr>
            <p:spPr>
              <a:xfrm flipH="1"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220FAC4D-C735-4E58-B198-2BF3B39304D7}"/>
                  </a:ext>
                </a:extLst>
              </p:cNvPr>
              <p:cNvCxnSpPr/>
              <p:nvPr/>
            </p:nvCxnSpPr>
            <p:spPr>
              <a:xfrm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avec flèche 65">
                <a:extLst>
                  <a:ext uri="{FF2B5EF4-FFF2-40B4-BE49-F238E27FC236}">
                    <a16:creationId xmlns:a16="http://schemas.microsoft.com/office/drawing/2014/main" id="{57BAB6BC-0D71-4060-AC93-A6EA4A023146}"/>
                  </a:ext>
                </a:extLst>
              </p:cNvPr>
              <p:cNvCxnSpPr/>
              <p:nvPr/>
            </p:nvCxnSpPr>
            <p:spPr>
              <a:xfrm flipV="1">
                <a:off x="8013978" y="3761291"/>
                <a:ext cx="0" cy="6038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13FA4B1E-64BF-4459-9598-357796E8458A}"/>
                </a:ext>
              </a:extLst>
            </p:cNvPr>
            <p:cNvGrpSpPr/>
            <p:nvPr/>
          </p:nvGrpSpPr>
          <p:grpSpPr>
            <a:xfrm>
              <a:off x="6732240" y="4233262"/>
              <a:ext cx="476412" cy="795077"/>
              <a:chOff x="7759488" y="3761291"/>
              <a:chExt cx="476412" cy="795077"/>
            </a:xfrm>
          </p:grpSpPr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36F0E63E-0781-411B-BB01-253DCF152197}"/>
                  </a:ext>
                </a:extLst>
              </p:cNvPr>
              <p:cNvSpPr/>
              <p:nvPr/>
            </p:nvSpPr>
            <p:spPr>
              <a:xfrm>
                <a:off x="7759488" y="4130645"/>
                <a:ext cx="476412" cy="425723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376096B1-26A9-40FF-9F5D-0E42AEB9338D}"/>
                  </a:ext>
                </a:extLst>
              </p:cNvPr>
              <p:cNvCxnSpPr/>
              <p:nvPr/>
            </p:nvCxnSpPr>
            <p:spPr>
              <a:xfrm flipH="1"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B9DCF445-7232-40D8-814A-F85FA8879C20}"/>
                  </a:ext>
                </a:extLst>
              </p:cNvPr>
              <p:cNvCxnSpPr/>
              <p:nvPr/>
            </p:nvCxnSpPr>
            <p:spPr>
              <a:xfrm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eur droit avec flèche 71">
                <a:extLst>
                  <a:ext uri="{FF2B5EF4-FFF2-40B4-BE49-F238E27FC236}">
                    <a16:creationId xmlns:a16="http://schemas.microsoft.com/office/drawing/2014/main" id="{78C8D989-2FE2-4841-BEAD-43BCAA29849D}"/>
                  </a:ext>
                </a:extLst>
              </p:cNvPr>
              <p:cNvCxnSpPr/>
              <p:nvPr/>
            </p:nvCxnSpPr>
            <p:spPr>
              <a:xfrm flipV="1">
                <a:off x="8013978" y="3761291"/>
                <a:ext cx="0" cy="6038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D6B8855B-5993-4DBB-878F-FAF813B53B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11348" y="4095495"/>
                <a:ext cx="0" cy="244116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E72E5945-A9E4-4C0B-99BE-85958978230F}"/>
                </a:ext>
              </a:extLst>
            </p:cNvPr>
            <p:cNvGrpSpPr/>
            <p:nvPr/>
          </p:nvGrpSpPr>
          <p:grpSpPr>
            <a:xfrm>
              <a:off x="5830347" y="4224340"/>
              <a:ext cx="476412" cy="795077"/>
              <a:chOff x="7759488" y="3761291"/>
              <a:chExt cx="476412" cy="795077"/>
            </a:xfrm>
          </p:grpSpPr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03E6903A-5EAE-47E7-928C-9D6BDBC075AD}"/>
                  </a:ext>
                </a:extLst>
              </p:cNvPr>
              <p:cNvSpPr/>
              <p:nvPr/>
            </p:nvSpPr>
            <p:spPr>
              <a:xfrm>
                <a:off x="7759488" y="4130645"/>
                <a:ext cx="476412" cy="425723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Connecteur droit 77">
                <a:extLst>
                  <a:ext uri="{FF2B5EF4-FFF2-40B4-BE49-F238E27FC236}">
                    <a16:creationId xmlns:a16="http://schemas.microsoft.com/office/drawing/2014/main" id="{54DB9F36-1DE1-4EAB-82E7-4591159917E4}"/>
                  </a:ext>
                </a:extLst>
              </p:cNvPr>
              <p:cNvCxnSpPr/>
              <p:nvPr/>
            </p:nvCxnSpPr>
            <p:spPr>
              <a:xfrm flipH="1"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78">
                <a:extLst>
                  <a:ext uri="{FF2B5EF4-FFF2-40B4-BE49-F238E27FC236}">
                    <a16:creationId xmlns:a16="http://schemas.microsoft.com/office/drawing/2014/main" id="{A91FB559-4186-4780-9D6C-527E2DF02865}"/>
                  </a:ext>
                </a:extLst>
              </p:cNvPr>
              <p:cNvCxnSpPr/>
              <p:nvPr/>
            </p:nvCxnSpPr>
            <p:spPr>
              <a:xfrm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eur droit avec flèche 79">
                <a:extLst>
                  <a:ext uri="{FF2B5EF4-FFF2-40B4-BE49-F238E27FC236}">
                    <a16:creationId xmlns:a16="http://schemas.microsoft.com/office/drawing/2014/main" id="{F42A6259-A772-44C0-906A-4506F0D4A1DC}"/>
                  </a:ext>
                </a:extLst>
              </p:cNvPr>
              <p:cNvCxnSpPr/>
              <p:nvPr/>
            </p:nvCxnSpPr>
            <p:spPr>
              <a:xfrm flipV="1">
                <a:off x="8013978" y="3761291"/>
                <a:ext cx="0" cy="6038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necteur droit avec flèche 80">
                <a:extLst>
                  <a:ext uri="{FF2B5EF4-FFF2-40B4-BE49-F238E27FC236}">
                    <a16:creationId xmlns:a16="http://schemas.microsoft.com/office/drawing/2014/main" id="{605B3899-13CE-4F2F-83AC-B03868DF15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13978" y="4194006"/>
                <a:ext cx="0" cy="171098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2F7B9EF-F06F-4DF9-5C54-D764D903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7FABF-3561-054A-8881-05293E753A85}" type="datetime1">
              <a:rPr lang="fr-FR" smtClean="0"/>
              <a:t>27/04/2023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3D3EDF0-42D9-E386-6A4E-83626C1B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4143A38-CE34-91A8-1B7B-7E4CBFFA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12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FEBCA-69AA-437E-9655-266E15EF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Longitudinal relaxation – T1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11347C-167D-4A22-99A6-0ADD6EC9B39D}"/>
              </a:ext>
            </a:extLst>
          </p:cNvPr>
          <p:cNvSpPr/>
          <p:nvPr/>
        </p:nvSpPr>
        <p:spPr>
          <a:xfrm>
            <a:off x="1991544" y="1516722"/>
            <a:ext cx="7416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0" i="0" u="none" strike="noStrike" dirty="0">
                <a:effectLst/>
                <a:latin typeface="Söhne"/>
              </a:rPr>
              <a:t>T1 </a:t>
            </a:r>
            <a:r>
              <a:rPr lang="fr-FR" sz="2000" b="0" i="0" u="none" strike="noStrike" dirty="0" err="1">
                <a:effectLst/>
                <a:latin typeface="Söhne"/>
              </a:rPr>
              <a:t>is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1" i="0" u="none" strike="noStrike" dirty="0">
                <a:effectLst/>
                <a:latin typeface="Söhne"/>
              </a:rPr>
              <a:t>long</a:t>
            </a:r>
            <a:r>
              <a:rPr lang="fr-FR" sz="2000" b="0" i="0" u="none" strike="noStrike" dirty="0">
                <a:effectLst/>
                <a:latin typeface="Söhne"/>
              </a:rPr>
              <a:t> and </a:t>
            </a:r>
            <a:r>
              <a:rPr lang="fr-FR" sz="2000" b="1" i="0" u="none" strike="noStrike" dirty="0" err="1">
                <a:effectLst/>
                <a:latin typeface="Söhne"/>
              </a:rPr>
              <a:t>specific</a:t>
            </a:r>
            <a:r>
              <a:rPr lang="fr-FR" sz="2000" b="0" i="0" u="none" strike="noStrike" dirty="0">
                <a:effectLst/>
                <a:latin typeface="Söhne"/>
              </a:rPr>
              <a:t> to </a:t>
            </a:r>
            <a:r>
              <a:rPr lang="fr-FR" sz="2000" b="0" i="0" u="none" strike="noStrike" dirty="0" err="1">
                <a:effectLst/>
                <a:latin typeface="Söhne"/>
              </a:rPr>
              <a:t>each</a:t>
            </a:r>
            <a:r>
              <a:rPr lang="fr-FR" sz="2000" b="0" i="0" u="none" strike="noStrike" dirty="0">
                <a:effectLst/>
                <a:latin typeface="Söhne"/>
              </a:rPr>
              <a:t> tissue and not constant over time</a:t>
            </a:r>
            <a:endParaRPr lang="fr-FR" sz="2000" dirty="0">
              <a:cs typeface="BrowalliaUPC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9DC1C4-3E25-40CB-A836-6B62C3FCDE5A}"/>
              </a:ext>
            </a:extLst>
          </p:cNvPr>
          <p:cNvSpPr/>
          <p:nvPr/>
        </p:nvSpPr>
        <p:spPr>
          <a:xfrm>
            <a:off x="1917867" y="4801427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0" i="0" u="none" strike="noStrike" dirty="0">
                <a:effectLst/>
                <a:latin typeface="Söhne"/>
              </a:rPr>
              <a:t>The T1 of a tissue </a:t>
            </a:r>
            <a:r>
              <a:rPr lang="fr-FR" sz="2000" b="0" i="0" u="none" strike="noStrike" dirty="0" err="1">
                <a:effectLst/>
                <a:latin typeface="Söhne"/>
              </a:rPr>
              <a:t>is</a:t>
            </a:r>
            <a:r>
              <a:rPr lang="fr-FR" sz="2000" b="0" i="0" u="none" strike="noStrike" dirty="0">
                <a:effectLst/>
                <a:latin typeface="Söhne"/>
              </a:rPr>
              <a:t> the time </a:t>
            </a:r>
            <a:r>
              <a:rPr lang="fr-FR" sz="2000" b="0" i="0" u="none" strike="noStrike" dirty="0" err="1">
                <a:effectLst/>
                <a:latin typeface="Söhne"/>
              </a:rPr>
              <a:t>it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takes</a:t>
            </a:r>
            <a:r>
              <a:rPr lang="fr-FR" sz="2000" b="0" i="0" u="none" strike="noStrike" dirty="0">
                <a:effectLst/>
                <a:latin typeface="Söhne"/>
              </a:rPr>
              <a:t> for </a:t>
            </a:r>
            <a:r>
              <a:rPr lang="fr-FR" sz="2000" b="0" i="0" u="none" strike="noStrike" dirty="0" err="1">
                <a:effectLst/>
                <a:latin typeface="Söhne"/>
              </a:rPr>
              <a:t>it</a:t>
            </a:r>
            <a:r>
              <a:rPr lang="fr-FR" sz="2000" b="0" i="0" u="none" strike="noStrike" dirty="0">
                <a:effectLst/>
                <a:latin typeface="Söhne"/>
              </a:rPr>
              <a:t> to </a:t>
            </a:r>
            <a:r>
              <a:rPr lang="fr-FR" sz="2000" b="0" i="0" u="none" strike="noStrike" dirty="0" err="1">
                <a:effectLst/>
                <a:latin typeface="Söhne"/>
              </a:rPr>
              <a:t>achieve</a:t>
            </a:r>
            <a:r>
              <a:rPr lang="fr-FR" sz="2000" b="0" i="0" u="none" strike="noStrike" dirty="0">
                <a:effectLst/>
                <a:latin typeface="Söhne"/>
              </a:rPr>
              <a:t> 63% of </a:t>
            </a:r>
            <a:r>
              <a:rPr lang="fr-FR" sz="2000" b="0" i="0" u="none" strike="noStrike" dirty="0" err="1">
                <a:effectLst/>
                <a:latin typeface="Söhne"/>
              </a:rPr>
              <a:t>its</a:t>
            </a:r>
            <a:r>
              <a:rPr lang="fr-FR" sz="2000" b="0" i="0" u="none" strike="noStrike" dirty="0">
                <a:effectLst/>
                <a:latin typeface="Söhne"/>
              </a:rPr>
              <a:t> T1 relaxation.</a:t>
            </a:r>
            <a:endParaRPr lang="fr-FR" sz="2000" dirty="0">
              <a:latin typeface="Calibri" pitchFamily="34" charset="0"/>
              <a:cs typeface="BrowalliaUPC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30C509-2E63-4175-8016-DA5430BABC0B}"/>
              </a:ext>
            </a:extLst>
          </p:cNvPr>
          <p:cNvSpPr/>
          <p:nvPr/>
        </p:nvSpPr>
        <p:spPr>
          <a:xfrm>
            <a:off x="1127447" y="5201537"/>
            <a:ext cx="965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T1 </a:t>
            </a:r>
            <a:r>
              <a:rPr lang="fr-FR" sz="2000" b="0" i="0" u="none" strike="noStrike" dirty="0" err="1">
                <a:effectLst/>
                <a:latin typeface="Söhne"/>
              </a:rPr>
              <a:t>depends</a:t>
            </a:r>
            <a:r>
              <a:rPr lang="fr-FR" sz="2000" b="0" i="0" u="none" strike="noStrike" dirty="0">
                <a:effectLst/>
                <a:latin typeface="Söhne"/>
              </a:rPr>
              <a:t> on the </a:t>
            </a:r>
            <a:r>
              <a:rPr lang="fr-FR" sz="2000" b="0" i="0" u="none" strike="noStrike" dirty="0" err="1">
                <a:effectLst/>
                <a:latin typeface="Söhne"/>
              </a:rPr>
              <a:t>properties</a:t>
            </a:r>
            <a:r>
              <a:rPr lang="fr-FR" sz="2000" b="0" i="0" u="none" strike="noStrike" dirty="0">
                <a:effectLst/>
                <a:latin typeface="Söhne"/>
              </a:rPr>
              <a:t> of </a:t>
            </a:r>
            <a:r>
              <a:rPr lang="fr-FR" sz="2000" b="0" i="0" u="none" strike="noStrike" dirty="0" err="1">
                <a:effectLst/>
                <a:latin typeface="Söhne"/>
              </a:rPr>
              <a:t>hydrogen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nuclei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contained</a:t>
            </a:r>
            <a:r>
              <a:rPr lang="fr-FR" sz="2000" b="0" i="0" u="none" strike="noStrike" dirty="0">
                <a:effectLst/>
                <a:latin typeface="Söhne"/>
              </a:rPr>
              <a:t> in </a:t>
            </a:r>
            <a:r>
              <a:rPr lang="fr-FR" sz="2000" b="0" i="0" u="none" strike="noStrike" dirty="0" err="1">
                <a:effectLst/>
                <a:latin typeface="Söhne"/>
              </a:rPr>
              <a:t>different</a:t>
            </a:r>
            <a:r>
              <a:rPr lang="fr-FR" sz="2000" b="0" i="0" u="none" strike="noStrike" dirty="0">
                <a:effectLst/>
                <a:latin typeface="Söhne"/>
              </a:rPr>
              <a:t> tissues.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T1 varies </a:t>
            </a:r>
            <a:r>
              <a:rPr lang="fr-FR" sz="2000" b="0" i="0" u="none" strike="noStrike" dirty="0" err="1">
                <a:effectLst/>
                <a:latin typeface="Söhne"/>
              </a:rPr>
              <a:t>depending</a:t>
            </a:r>
            <a:r>
              <a:rPr lang="fr-FR" sz="2000" b="0" i="0" u="none" strike="noStrike" dirty="0">
                <a:effectLst/>
                <a:latin typeface="Söhne"/>
              </a:rPr>
              <a:t> on the tissues.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946872"/>
            <a:ext cx="5040560" cy="29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51F385-C28C-41AB-080B-C27F4940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30C9-A806-0F4C-A074-EA60CF56B9AA}" type="datetime1">
              <a:rPr lang="fr-FR" smtClean="0"/>
              <a:t>27/04/2023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B82448-C56B-EF0E-10D7-489EE6CF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31D546-138A-A6A1-CF84-A0711EBF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62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EC388-A496-4B00-873A-51C639A72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22" y="158630"/>
            <a:ext cx="10515600" cy="1325563"/>
          </a:xfrm>
        </p:spPr>
        <p:txBody>
          <a:bodyPr/>
          <a:lstStyle/>
          <a:p>
            <a:r>
              <a:rPr lang="fr-FR" dirty="0"/>
              <a:t>Transversal relaxation - T2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ED5DD9-4C0F-4F13-87AD-E739BC8765D1}"/>
              </a:ext>
            </a:extLst>
          </p:cNvPr>
          <p:cNvSpPr txBox="1"/>
          <p:nvPr/>
        </p:nvSpPr>
        <p:spPr>
          <a:xfrm>
            <a:off x="606415" y="1358841"/>
            <a:ext cx="1128078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When</a:t>
            </a:r>
            <a:r>
              <a:rPr lang="fr-FR" sz="2400" b="0" i="0" u="none" strike="noStrike" dirty="0">
                <a:effectLst/>
                <a:latin typeface="Söhne"/>
              </a:rPr>
              <a:t> B1 stops, </a:t>
            </a:r>
            <a:r>
              <a:rPr lang="fr-FR" sz="2400" b="0" i="0" u="none" strike="noStrike" dirty="0" err="1">
                <a:effectLst/>
                <a:latin typeface="Söhne"/>
              </a:rPr>
              <a:t>two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phenomena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occur</a:t>
            </a:r>
            <a:r>
              <a:rPr lang="fr-FR" sz="2400" b="0" i="0" u="none" strike="noStrike" dirty="0"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fr-FR" sz="2400" b="0" i="0" u="none" strike="noStrike" dirty="0">
                <a:effectLst/>
                <a:latin typeface="Söhne"/>
              </a:rPr>
              <a:t>The longitudinal relaxation </a:t>
            </a:r>
            <a:r>
              <a:rPr lang="fr-FR" sz="2400" b="0" i="0" u="none" strike="noStrike" dirty="0" err="1">
                <a:effectLst/>
                <a:latin typeface="Söhne"/>
              </a:rPr>
              <a:t>characterizes</a:t>
            </a:r>
            <a:r>
              <a:rPr lang="fr-FR" sz="2400" b="0" i="0" u="none" strike="noStrike" dirty="0">
                <a:effectLst/>
                <a:latin typeface="Söhne"/>
              </a:rPr>
              <a:t> the </a:t>
            </a:r>
            <a:r>
              <a:rPr lang="fr-FR" sz="2400" b="0" i="0" u="none" strike="noStrike" dirty="0" err="1">
                <a:effectLst/>
                <a:latin typeface="Söhne"/>
              </a:rPr>
              <a:t>recovery</a:t>
            </a:r>
            <a:r>
              <a:rPr lang="fr-FR" sz="2400" b="0" i="0" u="none" strike="noStrike" dirty="0">
                <a:effectLst/>
                <a:latin typeface="Söhne"/>
              </a:rPr>
              <a:t> of the </a:t>
            </a:r>
            <a:r>
              <a:rPr lang="fr-FR" sz="2400" b="0" i="0" u="none" strike="noStrike" dirty="0" err="1">
                <a:effectLst/>
                <a:latin typeface="Söhne"/>
              </a:rPr>
              <a:t>magnetization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along</a:t>
            </a:r>
            <a:r>
              <a:rPr lang="fr-FR" sz="2400" b="0" i="0" u="none" strike="noStrike" dirty="0">
                <a:effectLst/>
                <a:latin typeface="Söhne"/>
              </a:rPr>
              <a:t> the z-axis.</a:t>
            </a:r>
          </a:p>
          <a:p>
            <a:pPr algn="l">
              <a:buFont typeface="+mj-lt"/>
              <a:buAutoNum type="arabicPeriod"/>
            </a:pPr>
            <a:r>
              <a:rPr lang="fr-FR" sz="2400" b="0" i="0" u="none" strike="noStrike" dirty="0">
                <a:effectLst/>
                <a:latin typeface="Söhne"/>
              </a:rPr>
              <a:t>The transverse relaxation </a:t>
            </a:r>
            <a:r>
              <a:rPr lang="fr-FR" sz="2400" b="0" i="0" u="none" strike="noStrike" dirty="0" err="1">
                <a:effectLst/>
                <a:latin typeface="Söhne"/>
              </a:rPr>
              <a:t>characterizes</a:t>
            </a:r>
            <a:r>
              <a:rPr lang="fr-FR" sz="2400" b="0" i="0" u="none" strike="noStrike" dirty="0">
                <a:effectLst/>
                <a:latin typeface="Söhne"/>
              </a:rPr>
              <a:t> the </a:t>
            </a:r>
            <a:r>
              <a:rPr lang="fr-FR" sz="2400" b="0" i="0" u="none" strike="noStrike" dirty="0" err="1">
                <a:effectLst/>
                <a:latin typeface="Söhne"/>
              </a:rPr>
              <a:t>decay</a:t>
            </a:r>
            <a:r>
              <a:rPr lang="fr-FR" sz="2400" b="0" i="0" u="none" strike="noStrike" dirty="0">
                <a:effectLst/>
                <a:latin typeface="Söhne"/>
              </a:rPr>
              <a:t> of transverse </a:t>
            </a:r>
            <a:r>
              <a:rPr lang="fr-FR" sz="2400" b="0" i="0" u="none" strike="noStrike" dirty="0" err="1">
                <a:effectLst/>
                <a:latin typeface="Söhne"/>
              </a:rPr>
              <a:t>magnetization</a:t>
            </a:r>
            <a:r>
              <a:rPr lang="fr-FR" sz="2400" b="0" i="0" u="none" strike="noStrike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2400" b="0" i="0" u="none" strike="noStrike" dirty="0" err="1">
                <a:effectLst/>
                <a:latin typeface="Söhne"/>
              </a:rPr>
              <a:t>Redephasement</a:t>
            </a:r>
            <a:r>
              <a:rPr lang="fr-FR" sz="2400" b="0" i="0" u="none" strike="noStrike" dirty="0">
                <a:effectLst/>
                <a:latin typeface="Söhne"/>
              </a:rPr>
              <a:t> of spins relative to </a:t>
            </a:r>
            <a:r>
              <a:rPr lang="fr-FR" sz="2400" b="0" i="0" u="none" strike="noStrike" dirty="0" err="1">
                <a:effectLst/>
                <a:latin typeface="Söhne"/>
              </a:rPr>
              <a:t>each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other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occurs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during</a:t>
            </a:r>
            <a:r>
              <a:rPr lang="fr-FR" sz="2400" b="0" i="0" u="none" strike="noStrike" dirty="0">
                <a:effectLst/>
                <a:latin typeface="Söhne"/>
              </a:rPr>
              <a:t> transverse relaxation.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It’s</a:t>
            </a:r>
            <a:r>
              <a:rPr lang="fr-FR" sz="2000" dirty="0"/>
              <a:t> </a:t>
            </a:r>
            <a:r>
              <a:rPr lang="fr-FR" sz="2000" dirty="0" err="1"/>
              <a:t>define</a:t>
            </a:r>
            <a:r>
              <a:rPr lang="fr-FR" sz="2000" dirty="0"/>
              <a:t> by the T2 </a:t>
            </a:r>
            <a:r>
              <a:rPr lang="fr-FR" sz="2000" dirty="0" err="1"/>
              <a:t>relaxatoon</a:t>
            </a:r>
            <a:r>
              <a:rPr lang="fr-FR" sz="2000" dirty="0"/>
              <a:t> time</a:t>
            </a:r>
          </a:p>
          <a:p>
            <a:endParaRPr lang="fr-FR" sz="2000" dirty="0"/>
          </a:p>
          <a:p>
            <a:r>
              <a:rPr lang="fr-FR" sz="2400" dirty="0" err="1"/>
              <a:t>Mxy</a:t>
            </a:r>
            <a:r>
              <a:rPr lang="fr-FR" sz="2400" dirty="0"/>
              <a:t> = Mo </a:t>
            </a:r>
            <a:r>
              <a:rPr lang="fr-FR" sz="2400" dirty="0" err="1"/>
              <a:t>exp</a:t>
            </a:r>
            <a:r>
              <a:rPr lang="fr-FR" sz="2400" dirty="0"/>
              <a:t> (-t/T2)</a:t>
            </a:r>
            <a:endParaRPr lang="en-US" sz="240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900E64C7-FDCF-4CE1-B4C8-D7D09521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7457" y="3429000"/>
            <a:ext cx="428417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DA8C18F6-1439-46CB-B34C-EC995C2DE668}"/>
              </a:ext>
            </a:extLst>
          </p:cNvPr>
          <p:cNvGrpSpPr/>
          <p:nvPr/>
        </p:nvGrpSpPr>
        <p:grpSpPr>
          <a:xfrm>
            <a:off x="7089511" y="3429652"/>
            <a:ext cx="4583360" cy="2367878"/>
            <a:chOff x="4453136" y="4196155"/>
            <a:chExt cx="4583360" cy="2367878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15AD147-D3E1-4B90-8A9B-DEADD26F6EC5}"/>
                </a:ext>
              </a:extLst>
            </p:cNvPr>
            <p:cNvGrpSpPr/>
            <p:nvPr/>
          </p:nvGrpSpPr>
          <p:grpSpPr>
            <a:xfrm>
              <a:off x="4950388" y="4811584"/>
              <a:ext cx="3172578" cy="1731436"/>
              <a:chOff x="4081590" y="4926738"/>
              <a:chExt cx="2454159" cy="1291005"/>
            </a:xfrm>
          </p:grpSpPr>
          <p:cxnSp>
            <p:nvCxnSpPr>
              <p:cNvPr id="33" name="Connecteur droit avec flèche 32">
                <a:extLst>
                  <a:ext uri="{FF2B5EF4-FFF2-40B4-BE49-F238E27FC236}">
                    <a16:creationId xmlns:a16="http://schemas.microsoft.com/office/drawing/2014/main" id="{A2EA85C2-656D-4700-8B7D-497D30315684}"/>
                  </a:ext>
                </a:extLst>
              </p:cNvPr>
              <p:cNvCxnSpPr/>
              <p:nvPr/>
            </p:nvCxnSpPr>
            <p:spPr>
              <a:xfrm flipV="1">
                <a:off x="4081590" y="4926738"/>
                <a:ext cx="0" cy="12241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085E8CC8-661D-4E85-BC93-CC15E7D0F25D}"/>
                  </a:ext>
                </a:extLst>
              </p:cNvPr>
              <p:cNvCxnSpPr/>
              <p:nvPr/>
            </p:nvCxnSpPr>
            <p:spPr>
              <a:xfrm>
                <a:off x="4081590" y="6150874"/>
                <a:ext cx="23815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85C52D84-82F3-4444-9738-5875C5EA3B60}"/>
                  </a:ext>
                </a:extLst>
              </p:cNvPr>
              <p:cNvCxnSpPr/>
              <p:nvPr/>
            </p:nvCxnSpPr>
            <p:spPr>
              <a:xfrm>
                <a:off x="4081590" y="5130743"/>
                <a:ext cx="235235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81D3E76-AC4B-4DB0-9F02-8DA12A2167FF}"/>
                  </a:ext>
                </a:extLst>
              </p:cNvPr>
              <p:cNvSpPr/>
              <p:nvPr/>
            </p:nvSpPr>
            <p:spPr>
              <a:xfrm rot="10397428" flipH="1">
                <a:off x="4154207" y="4992193"/>
                <a:ext cx="2381542" cy="1225550"/>
              </a:xfrm>
              <a:custGeom>
                <a:avLst/>
                <a:gdLst>
                  <a:gd name="connsiteX0" fmla="*/ 0 w 2353056"/>
                  <a:gd name="connsiteY0" fmla="*/ 938784 h 938784"/>
                  <a:gd name="connsiteX1" fmla="*/ 475488 w 2353056"/>
                  <a:gd name="connsiteY1" fmla="*/ 304800 h 938784"/>
                  <a:gd name="connsiteX2" fmla="*/ 2353056 w 2353056"/>
                  <a:gd name="connsiteY2" fmla="*/ 0 h 938784"/>
                  <a:gd name="connsiteX3" fmla="*/ 2353056 w 2353056"/>
                  <a:gd name="connsiteY3" fmla="*/ 0 h 93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3056" h="938784">
                    <a:moveTo>
                      <a:pt x="0" y="938784"/>
                    </a:moveTo>
                    <a:cubicBezTo>
                      <a:pt x="41656" y="700024"/>
                      <a:pt x="83312" y="461264"/>
                      <a:pt x="475488" y="304800"/>
                    </a:cubicBezTo>
                    <a:cubicBezTo>
                      <a:pt x="867664" y="148336"/>
                      <a:pt x="2353056" y="0"/>
                      <a:pt x="2353056" y="0"/>
                    </a:cubicBezTo>
                    <a:lnTo>
                      <a:pt x="2353056" y="0"/>
                    </a:lnTo>
                  </a:path>
                </a:pathLst>
              </a:cu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B0A635C-D068-403A-907A-7890ECF71F30}"/>
                </a:ext>
              </a:extLst>
            </p:cNvPr>
            <p:cNvSpPr txBox="1"/>
            <p:nvPr/>
          </p:nvSpPr>
          <p:spPr>
            <a:xfrm>
              <a:off x="4500700" y="4556368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Mxy</a:t>
              </a:r>
              <a:endParaRPr lang="en-US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0B97D77-6534-4A50-902D-DF0AC475AE51}"/>
                </a:ext>
              </a:extLst>
            </p:cNvPr>
            <p:cNvSpPr txBox="1"/>
            <p:nvPr/>
          </p:nvSpPr>
          <p:spPr>
            <a:xfrm>
              <a:off x="8090660" y="6194701"/>
              <a:ext cx="945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Temps t</a:t>
              </a:r>
              <a:endParaRPr lang="en-US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7168A1F-ECFD-49B2-82F9-54DA6059C860}"/>
                </a:ext>
              </a:extLst>
            </p:cNvPr>
            <p:cNvSpPr txBox="1"/>
            <p:nvPr/>
          </p:nvSpPr>
          <p:spPr>
            <a:xfrm>
              <a:off x="4453136" y="4948156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Mo</a:t>
              </a:r>
              <a:endParaRPr lang="en-US" dirty="0"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0F9F6392-F9A3-4D42-A28A-5BC697D8F386}"/>
                </a:ext>
              </a:extLst>
            </p:cNvPr>
            <p:cNvGrpSpPr/>
            <p:nvPr/>
          </p:nvGrpSpPr>
          <p:grpSpPr>
            <a:xfrm>
              <a:off x="7703083" y="4233262"/>
              <a:ext cx="476412" cy="795077"/>
              <a:chOff x="7759488" y="3761291"/>
              <a:chExt cx="476412" cy="795077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9C3E0CBB-9E58-4505-942B-1BFADE3D3D70}"/>
                  </a:ext>
                </a:extLst>
              </p:cNvPr>
              <p:cNvSpPr/>
              <p:nvPr/>
            </p:nvSpPr>
            <p:spPr>
              <a:xfrm>
                <a:off x="7759488" y="4130645"/>
                <a:ext cx="476412" cy="425723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E92D82DD-3297-4DFA-8530-729015A78EF4}"/>
                  </a:ext>
                </a:extLst>
              </p:cNvPr>
              <p:cNvCxnSpPr/>
              <p:nvPr/>
            </p:nvCxnSpPr>
            <p:spPr>
              <a:xfrm flipH="1"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73ACB48D-18E3-48D0-ABC3-B7E9B5477B54}"/>
                  </a:ext>
                </a:extLst>
              </p:cNvPr>
              <p:cNvCxnSpPr/>
              <p:nvPr/>
            </p:nvCxnSpPr>
            <p:spPr>
              <a:xfrm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avec flèche 30">
                <a:extLst>
                  <a:ext uri="{FF2B5EF4-FFF2-40B4-BE49-F238E27FC236}">
                    <a16:creationId xmlns:a16="http://schemas.microsoft.com/office/drawing/2014/main" id="{06FA0CAE-B9EE-4D01-912C-F9C661A703CF}"/>
                  </a:ext>
                </a:extLst>
              </p:cNvPr>
              <p:cNvCxnSpPr/>
              <p:nvPr/>
            </p:nvCxnSpPr>
            <p:spPr>
              <a:xfrm flipV="1">
                <a:off x="8013978" y="3761291"/>
                <a:ext cx="0" cy="6038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>
                <a:extLst>
                  <a:ext uri="{FF2B5EF4-FFF2-40B4-BE49-F238E27FC236}">
                    <a16:creationId xmlns:a16="http://schemas.microsoft.com/office/drawing/2014/main" id="{A49DD3FA-3CDC-4C50-9126-5924B0691C25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 flipH="1" flipV="1">
                <a:off x="7997694" y="4130645"/>
                <a:ext cx="16284" cy="23446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686D17B8-DC60-4C30-9474-249018234C04}"/>
                </a:ext>
              </a:extLst>
            </p:cNvPr>
            <p:cNvGrpSpPr/>
            <p:nvPr/>
          </p:nvGrpSpPr>
          <p:grpSpPr>
            <a:xfrm>
              <a:off x="5041775" y="4247136"/>
              <a:ext cx="476412" cy="795077"/>
              <a:chOff x="7759488" y="3761291"/>
              <a:chExt cx="476412" cy="795077"/>
            </a:xfrm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FB5D1BC3-E6FD-4BF5-B0A3-A7092248C557}"/>
                  </a:ext>
                </a:extLst>
              </p:cNvPr>
              <p:cNvSpPr/>
              <p:nvPr/>
            </p:nvSpPr>
            <p:spPr>
              <a:xfrm>
                <a:off x="7759488" y="4130645"/>
                <a:ext cx="476412" cy="425723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D5440838-CBB2-4FCA-B4B5-831EB72956E4}"/>
                  </a:ext>
                </a:extLst>
              </p:cNvPr>
              <p:cNvCxnSpPr/>
              <p:nvPr/>
            </p:nvCxnSpPr>
            <p:spPr>
              <a:xfrm flipH="1"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E494B176-ACC8-4BA1-95EC-58BDCA2DB6BB}"/>
                  </a:ext>
                </a:extLst>
              </p:cNvPr>
              <p:cNvCxnSpPr/>
              <p:nvPr/>
            </p:nvCxnSpPr>
            <p:spPr>
              <a:xfrm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BF036127-7245-4EFA-AF28-01BF0A4A8BA1}"/>
                  </a:ext>
                </a:extLst>
              </p:cNvPr>
              <p:cNvCxnSpPr/>
              <p:nvPr/>
            </p:nvCxnSpPr>
            <p:spPr>
              <a:xfrm flipV="1">
                <a:off x="8013978" y="3761291"/>
                <a:ext cx="0" cy="6038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BC8A6DE3-7159-42DA-A143-39DCCBBF38D8}"/>
                </a:ext>
              </a:extLst>
            </p:cNvPr>
            <p:cNvCxnSpPr>
              <a:cxnSpLocks/>
              <a:endCxn id="28" idx="7"/>
            </p:cNvCxnSpPr>
            <p:nvPr/>
          </p:nvCxnSpPr>
          <p:spPr>
            <a:xfrm flipV="1">
              <a:off x="7941289" y="4664962"/>
              <a:ext cx="168437" cy="14662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B6AC8A74-3940-40D0-B49C-1BFF829D8276}"/>
                </a:ext>
              </a:extLst>
            </p:cNvPr>
            <p:cNvCxnSpPr>
              <a:endCxn id="28" idx="6"/>
            </p:cNvCxnSpPr>
            <p:nvPr/>
          </p:nvCxnSpPr>
          <p:spPr>
            <a:xfrm>
              <a:off x="7941289" y="4811582"/>
              <a:ext cx="238206" cy="389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90D56D77-7E99-474C-9197-A282C5B273CA}"/>
                </a:ext>
              </a:extLst>
            </p:cNvPr>
            <p:cNvCxnSpPr/>
            <p:nvPr/>
          </p:nvCxnSpPr>
          <p:spPr>
            <a:xfrm>
              <a:off x="7957573" y="4828153"/>
              <a:ext cx="152153" cy="14037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EE948141-4AF6-4B8D-B4A7-E27F7FF9190F}"/>
                </a:ext>
              </a:extLst>
            </p:cNvPr>
            <p:cNvCxnSpPr/>
            <p:nvPr/>
          </p:nvCxnSpPr>
          <p:spPr>
            <a:xfrm>
              <a:off x="7957573" y="4837075"/>
              <a:ext cx="0" cy="19126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>
              <a:extLst>
                <a:ext uri="{FF2B5EF4-FFF2-40B4-BE49-F238E27FC236}">
                  <a16:creationId xmlns:a16="http://schemas.microsoft.com/office/drawing/2014/main" id="{09621CE1-E996-4C47-B9D0-D928CB4979B0}"/>
                </a:ext>
              </a:extLst>
            </p:cNvPr>
            <p:cNvCxnSpPr>
              <a:endCxn id="28" idx="3"/>
            </p:cNvCxnSpPr>
            <p:nvPr/>
          </p:nvCxnSpPr>
          <p:spPr>
            <a:xfrm flipH="1">
              <a:off x="7772852" y="4811582"/>
              <a:ext cx="168437" cy="15441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A08D9D32-A761-4DCC-B6E7-9FA0D88E0948}"/>
                </a:ext>
              </a:extLst>
            </p:cNvPr>
            <p:cNvCxnSpPr>
              <a:endCxn id="28" idx="2"/>
            </p:cNvCxnSpPr>
            <p:nvPr/>
          </p:nvCxnSpPr>
          <p:spPr>
            <a:xfrm flipH="1" flipV="1">
              <a:off x="7703083" y="4815478"/>
              <a:ext cx="238205" cy="580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FAA1A468-EE7C-4160-AFB2-97A2D8AC3797}"/>
                </a:ext>
              </a:extLst>
            </p:cNvPr>
            <p:cNvCxnSpPr/>
            <p:nvPr/>
          </p:nvCxnSpPr>
          <p:spPr>
            <a:xfrm flipH="1" flipV="1">
              <a:off x="7772851" y="4643364"/>
              <a:ext cx="152153" cy="17601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2DC51EE3-132F-475D-8C23-CABC8100D21E}"/>
                </a:ext>
              </a:extLst>
            </p:cNvPr>
            <p:cNvGrpSpPr/>
            <p:nvPr/>
          </p:nvGrpSpPr>
          <p:grpSpPr>
            <a:xfrm>
              <a:off x="6784301" y="4196155"/>
              <a:ext cx="476412" cy="795077"/>
              <a:chOff x="7759488" y="3761291"/>
              <a:chExt cx="476412" cy="795077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821B05E9-B6A9-4AE0-A6FC-1F1A6FC764C9}"/>
                  </a:ext>
                </a:extLst>
              </p:cNvPr>
              <p:cNvSpPr/>
              <p:nvPr/>
            </p:nvSpPr>
            <p:spPr>
              <a:xfrm>
                <a:off x="7759488" y="4130645"/>
                <a:ext cx="476412" cy="425723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E3785740-DD92-4B7A-9F48-02DE9A020C47}"/>
                  </a:ext>
                </a:extLst>
              </p:cNvPr>
              <p:cNvCxnSpPr/>
              <p:nvPr/>
            </p:nvCxnSpPr>
            <p:spPr>
              <a:xfrm flipH="1"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9E249BFF-ED4E-4780-9CFD-C4E5C32D5A76}"/>
                  </a:ext>
                </a:extLst>
              </p:cNvPr>
              <p:cNvCxnSpPr/>
              <p:nvPr/>
            </p:nvCxnSpPr>
            <p:spPr>
              <a:xfrm>
                <a:off x="7759488" y="4130645"/>
                <a:ext cx="476412" cy="425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avec flèche 58">
                <a:extLst>
                  <a:ext uri="{FF2B5EF4-FFF2-40B4-BE49-F238E27FC236}">
                    <a16:creationId xmlns:a16="http://schemas.microsoft.com/office/drawing/2014/main" id="{BC43C40C-3BA8-4994-99C4-E21E390D7198}"/>
                  </a:ext>
                </a:extLst>
              </p:cNvPr>
              <p:cNvCxnSpPr/>
              <p:nvPr/>
            </p:nvCxnSpPr>
            <p:spPr>
              <a:xfrm flipV="1">
                <a:off x="8013978" y="3761291"/>
                <a:ext cx="0" cy="6038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B4F1CF62-5C06-429F-8669-670849F6AB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9096" y="4686940"/>
              <a:ext cx="243411" cy="9472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3D5DB50E-C733-4CB6-988D-A07B677803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2004" y="4781663"/>
              <a:ext cx="100503" cy="227555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7E32C85B-1CF1-4613-82D1-1BA6559653B3}"/>
                </a:ext>
              </a:extLst>
            </p:cNvPr>
            <p:cNvCxnSpPr>
              <a:cxnSpLocks/>
            </p:cNvCxnSpPr>
            <p:nvPr/>
          </p:nvCxnSpPr>
          <p:spPr>
            <a:xfrm>
              <a:off x="7038791" y="4798234"/>
              <a:ext cx="118036" cy="21098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7D9078BA-2E9F-4921-860B-466ABD419F4F}"/>
                </a:ext>
              </a:extLst>
            </p:cNvPr>
            <p:cNvCxnSpPr/>
            <p:nvPr/>
          </p:nvCxnSpPr>
          <p:spPr>
            <a:xfrm>
              <a:off x="7038791" y="4807156"/>
              <a:ext cx="0" cy="19126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E607B962-7D38-482B-9CD4-904BF1C13B92}"/>
                </a:ext>
              </a:extLst>
            </p:cNvPr>
            <p:cNvCxnSpPr>
              <a:endCxn id="56" idx="3"/>
            </p:cNvCxnSpPr>
            <p:nvPr/>
          </p:nvCxnSpPr>
          <p:spPr>
            <a:xfrm flipH="1">
              <a:off x="6854070" y="4774475"/>
              <a:ext cx="168437" cy="15441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0DEACE3F-0CC1-4C5A-95F4-A760275E198B}"/>
                </a:ext>
              </a:extLst>
            </p:cNvPr>
            <p:cNvCxnSpPr>
              <a:endCxn id="56" idx="2"/>
            </p:cNvCxnSpPr>
            <p:nvPr/>
          </p:nvCxnSpPr>
          <p:spPr>
            <a:xfrm flipH="1" flipV="1">
              <a:off x="6784301" y="4778371"/>
              <a:ext cx="238205" cy="580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36DB3EAC-8434-4C04-9490-2DAFD1601811}"/>
                </a:ext>
              </a:extLst>
            </p:cNvPr>
            <p:cNvCxnSpPr/>
            <p:nvPr/>
          </p:nvCxnSpPr>
          <p:spPr>
            <a:xfrm flipH="1" flipV="1">
              <a:off x="6854069" y="4613445"/>
              <a:ext cx="152153" cy="17601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e 111">
              <a:extLst>
                <a:ext uri="{FF2B5EF4-FFF2-40B4-BE49-F238E27FC236}">
                  <a16:creationId xmlns:a16="http://schemas.microsoft.com/office/drawing/2014/main" id="{EFD424E7-2633-4D6C-9C1C-E98D1F78D334}"/>
                </a:ext>
              </a:extLst>
            </p:cNvPr>
            <p:cNvGrpSpPr/>
            <p:nvPr/>
          </p:nvGrpSpPr>
          <p:grpSpPr>
            <a:xfrm>
              <a:off x="5899336" y="4221731"/>
              <a:ext cx="476412" cy="835959"/>
              <a:chOff x="5976273" y="4173259"/>
              <a:chExt cx="476412" cy="835959"/>
            </a:xfrm>
          </p:grpSpPr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38FFD23A-0073-4B5D-906D-7C3DA2970C07}"/>
                  </a:ext>
                </a:extLst>
              </p:cNvPr>
              <p:cNvGrpSpPr/>
              <p:nvPr/>
            </p:nvGrpSpPr>
            <p:grpSpPr>
              <a:xfrm>
                <a:off x="5976273" y="4173259"/>
                <a:ext cx="476412" cy="808699"/>
                <a:chOff x="7759488" y="3761291"/>
                <a:chExt cx="476412" cy="808699"/>
              </a:xfrm>
            </p:grpSpPr>
            <p:sp>
              <p:nvSpPr>
                <p:cNvPr id="94" name="Ellipse 93">
                  <a:extLst>
                    <a:ext uri="{FF2B5EF4-FFF2-40B4-BE49-F238E27FC236}">
                      <a16:creationId xmlns:a16="http://schemas.microsoft.com/office/drawing/2014/main" id="{0319E900-D16D-421D-853D-86DE8FC4785C}"/>
                    </a:ext>
                  </a:extLst>
                </p:cNvPr>
                <p:cNvSpPr/>
                <p:nvPr/>
              </p:nvSpPr>
              <p:spPr>
                <a:xfrm>
                  <a:off x="7759488" y="4130645"/>
                  <a:ext cx="476412" cy="425723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5" name="Connecteur droit 94">
                  <a:extLst>
                    <a:ext uri="{FF2B5EF4-FFF2-40B4-BE49-F238E27FC236}">
                      <a16:creationId xmlns:a16="http://schemas.microsoft.com/office/drawing/2014/main" id="{19BF901F-555F-4A14-A7DE-34117D8AD3AC}"/>
                    </a:ext>
                  </a:extLst>
                </p:cNvPr>
                <p:cNvCxnSpPr/>
                <p:nvPr/>
              </p:nvCxnSpPr>
              <p:spPr>
                <a:xfrm flipH="1">
                  <a:off x="7759488" y="4130645"/>
                  <a:ext cx="476412" cy="4257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onnecteur droit 95">
                  <a:extLst>
                    <a:ext uri="{FF2B5EF4-FFF2-40B4-BE49-F238E27FC236}">
                      <a16:creationId xmlns:a16="http://schemas.microsoft.com/office/drawing/2014/main" id="{5B8AC667-00C6-45E6-AD2D-D306ED995528}"/>
                    </a:ext>
                  </a:extLst>
                </p:cNvPr>
                <p:cNvCxnSpPr/>
                <p:nvPr/>
              </p:nvCxnSpPr>
              <p:spPr>
                <a:xfrm>
                  <a:off x="7759488" y="4130645"/>
                  <a:ext cx="476412" cy="4257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necteur droit avec flèche 96">
                  <a:extLst>
                    <a:ext uri="{FF2B5EF4-FFF2-40B4-BE49-F238E27FC236}">
                      <a16:creationId xmlns:a16="http://schemas.microsoft.com/office/drawing/2014/main" id="{5EE65029-D9ED-44B8-92B1-57DD9240CB78}"/>
                    </a:ext>
                  </a:extLst>
                </p:cNvPr>
                <p:cNvCxnSpPr/>
                <p:nvPr/>
              </p:nvCxnSpPr>
              <p:spPr>
                <a:xfrm flipV="1">
                  <a:off x="8013978" y="3761291"/>
                  <a:ext cx="0" cy="60381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Connecteur droit avec flèche 97">
                  <a:extLst>
                    <a:ext uri="{FF2B5EF4-FFF2-40B4-BE49-F238E27FC236}">
                      <a16:creationId xmlns:a16="http://schemas.microsoft.com/office/drawing/2014/main" id="{7EACC0EE-FA11-42D4-A630-7E65F882D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3978" y="4365105"/>
                  <a:ext cx="34591" cy="204885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98">
                <a:extLst>
                  <a:ext uri="{FF2B5EF4-FFF2-40B4-BE49-F238E27FC236}">
                    <a16:creationId xmlns:a16="http://schemas.microsoft.com/office/drawing/2014/main" id="{AD9842B0-11B9-4501-AF98-8CBFAA4B04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5135" y="4758768"/>
                <a:ext cx="29345" cy="25045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99">
                <a:extLst>
                  <a:ext uri="{FF2B5EF4-FFF2-40B4-BE49-F238E27FC236}">
                    <a16:creationId xmlns:a16="http://schemas.microsoft.com/office/drawing/2014/main" id="{2FD646CF-0B2A-460F-AED1-0A79D4D3FA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3976" y="4758767"/>
                <a:ext cx="100503" cy="227555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eur droit avec flèche 100">
                <a:extLst>
                  <a:ext uri="{FF2B5EF4-FFF2-40B4-BE49-F238E27FC236}">
                    <a16:creationId xmlns:a16="http://schemas.microsoft.com/office/drawing/2014/main" id="{50370306-CE48-4D10-B9F1-717E555F3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0763" y="4775338"/>
                <a:ext cx="118036" cy="210984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avec flèche 101">
                <a:extLst>
                  <a:ext uri="{FF2B5EF4-FFF2-40B4-BE49-F238E27FC236}">
                    <a16:creationId xmlns:a16="http://schemas.microsoft.com/office/drawing/2014/main" id="{A130F0D0-C880-4645-8681-2E915F448968}"/>
                  </a:ext>
                </a:extLst>
              </p:cNvPr>
              <p:cNvCxnSpPr/>
              <p:nvPr/>
            </p:nvCxnSpPr>
            <p:spPr>
              <a:xfrm>
                <a:off x="6230763" y="4784260"/>
                <a:ext cx="0" cy="191264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avec flèche 102">
                <a:extLst>
                  <a:ext uri="{FF2B5EF4-FFF2-40B4-BE49-F238E27FC236}">
                    <a16:creationId xmlns:a16="http://schemas.microsoft.com/office/drawing/2014/main" id="{61F9EDDE-718C-490D-BF06-12168E41D31E}"/>
                  </a:ext>
                </a:extLst>
              </p:cNvPr>
              <p:cNvCxnSpPr>
                <a:endCxn id="94" idx="3"/>
              </p:cNvCxnSpPr>
              <p:nvPr/>
            </p:nvCxnSpPr>
            <p:spPr>
              <a:xfrm flipH="1">
                <a:off x="6046042" y="4751579"/>
                <a:ext cx="168437" cy="15441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>
                <a:extLst>
                  <a:ext uri="{FF2B5EF4-FFF2-40B4-BE49-F238E27FC236}">
                    <a16:creationId xmlns:a16="http://schemas.microsoft.com/office/drawing/2014/main" id="{1F36C9D9-A96B-4033-A0C4-49387A09F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4479" y="4761279"/>
                <a:ext cx="168437" cy="19832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>
                <a:extLst>
                  <a:ext uri="{FF2B5EF4-FFF2-40B4-BE49-F238E27FC236}">
                    <a16:creationId xmlns:a16="http://schemas.microsoft.com/office/drawing/2014/main" id="{3C8AF5D7-9FFC-4327-B17C-7FAACA9BA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611" y="4766559"/>
                <a:ext cx="119584" cy="208965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Connecteur droit avec flèche 110">
              <a:extLst>
                <a:ext uri="{FF2B5EF4-FFF2-40B4-BE49-F238E27FC236}">
                  <a16:creationId xmlns:a16="http://schemas.microsoft.com/office/drawing/2014/main" id="{600E26A6-8C9A-40A0-8B58-583A03ADC27E}"/>
                </a:ext>
              </a:extLst>
            </p:cNvPr>
            <p:cNvCxnSpPr>
              <a:endCxn id="24" idx="5"/>
            </p:cNvCxnSpPr>
            <p:nvPr/>
          </p:nvCxnSpPr>
          <p:spPr>
            <a:xfrm>
              <a:off x="5296265" y="4837075"/>
              <a:ext cx="152153" cy="142792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2B56DB-D4E5-C2A5-0D00-DDA9FF7A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A7938-AAAA-EF40-A841-75B2CC13E056}" type="datetime1">
              <a:rPr lang="fr-FR" smtClean="0"/>
              <a:t>27/04/2023</a:t>
            </a:fld>
            <a:endParaRPr lang="en-US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5B95D536-F5B8-5AFB-9E3C-03E9B505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692DA6E0-0C2F-8427-48CA-380279D5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285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FEBCA-69AA-437E-9655-266E15EF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90" y="6593"/>
            <a:ext cx="10515600" cy="1325563"/>
          </a:xfrm>
        </p:spPr>
        <p:txBody>
          <a:bodyPr/>
          <a:lstStyle/>
          <a:p>
            <a:r>
              <a:rPr lang="fr-FR" dirty="0"/>
              <a:t>Transversal relaxation - T2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29CCEE-4743-4267-A5B9-773502C8E72D}"/>
              </a:ext>
            </a:extLst>
          </p:cNvPr>
          <p:cNvSpPr/>
          <p:nvPr/>
        </p:nvSpPr>
        <p:spPr>
          <a:xfrm>
            <a:off x="3652681" y="1378908"/>
            <a:ext cx="5457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Söhne"/>
              </a:rPr>
              <a:t>F</a:t>
            </a:r>
            <a:r>
              <a:rPr lang="fr-FR" sz="2000" b="0" i="0" u="none" strike="noStrike" dirty="0">
                <a:effectLst/>
                <a:latin typeface="Söhne"/>
              </a:rPr>
              <a:t>ast, tissue-</a:t>
            </a:r>
            <a:r>
              <a:rPr lang="fr-FR" sz="2000" b="0" i="0" u="none" strike="noStrike" dirty="0" err="1">
                <a:effectLst/>
                <a:latin typeface="Söhne"/>
              </a:rPr>
              <a:t>specific</a:t>
            </a:r>
            <a:r>
              <a:rPr lang="fr-FR" sz="2000" b="0" i="0" u="none" strike="noStrike" dirty="0">
                <a:effectLst/>
                <a:latin typeface="Söhne"/>
              </a:rPr>
              <a:t>, and not constant over time.</a:t>
            </a:r>
            <a:endParaRPr lang="fr-FR" sz="2000" dirty="0">
              <a:cs typeface="BrowalliaUPC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003CC2-D730-4EB3-9C9E-AEC8FE0A0CA0}"/>
              </a:ext>
            </a:extLst>
          </p:cNvPr>
          <p:cNvSpPr/>
          <p:nvPr/>
        </p:nvSpPr>
        <p:spPr>
          <a:xfrm>
            <a:off x="731554" y="2401327"/>
            <a:ext cx="58422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The T2 of tissue </a:t>
            </a:r>
            <a:r>
              <a:rPr lang="fr-FR" sz="2400" b="0" i="0" u="none" strike="noStrike" dirty="0" err="1">
                <a:effectLst/>
                <a:latin typeface="Söhne"/>
              </a:rPr>
              <a:t>is</a:t>
            </a:r>
            <a:r>
              <a:rPr lang="fr-FR" sz="2400" b="0" i="0" u="none" strike="noStrike" dirty="0">
                <a:effectLst/>
                <a:latin typeface="Söhne"/>
              </a:rPr>
              <a:t> the time at </a:t>
            </a:r>
            <a:r>
              <a:rPr lang="fr-FR" sz="2400" b="0" i="0" u="none" strike="noStrike" dirty="0" err="1">
                <a:effectLst/>
                <a:latin typeface="Söhne"/>
              </a:rPr>
              <a:t>which</a:t>
            </a:r>
            <a:r>
              <a:rPr lang="fr-FR" sz="2400" b="0" i="0" u="none" strike="noStrike" dirty="0">
                <a:effectLst/>
                <a:latin typeface="Söhne"/>
              </a:rPr>
              <a:t> the tissue has </a:t>
            </a:r>
            <a:r>
              <a:rPr lang="fr-FR" sz="2400" b="0" i="0" u="none" strike="noStrike" dirty="0" err="1">
                <a:effectLst/>
                <a:latin typeface="Söhne"/>
              </a:rPr>
              <a:t>undergone</a:t>
            </a:r>
            <a:r>
              <a:rPr lang="fr-FR" sz="2400" b="0" i="0" u="none" strike="noStrike" dirty="0">
                <a:effectLst/>
                <a:latin typeface="Söhne"/>
              </a:rPr>
              <a:t> 63% of </a:t>
            </a:r>
            <a:r>
              <a:rPr lang="fr-FR" sz="2400" b="0" i="0" u="none" strike="noStrike" dirty="0" err="1">
                <a:effectLst/>
                <a:latin typeface="Söhne"/>
              </a:rPr>
              <a:t>its</a:t>
            </a:r>
            <a:r>
              <a:rPr lang="fr-FR" sz="2400" b="0" i="0" u="none" strike="noStrike" dirty="0">
                <a:effectLst/>
                <a:latin typeface="Söhne"/>
              </a:rPr>
              <a:t> T2 relaxation. This </a:t>
            </a:r>
            <a:r>
              <a:rPr lang="fr-FR" sz="2400" b="0" i="0" u="none" strike="noStrike" dirty="0" err="1">
                <a:effectLst/>
                <a:latin typeface="Söhne"/>
              </a:rPr>
              <a:t>means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that</a:t>
            </a:r>
            <a:r>
              <a:rPr lang="fr-FR" sz="2400" b="0" i="0" u="none" strike="noStrike" dirty="0">
                <a:effectLst/>
                <a:latin typeface="Söhne"/>
              </a:rPr>
              <a:t> 37% of the transverse component </a:t>
            </a:r>
            <a:r>
              <a:rPr lang="fr-FR" sz="2400" b="0" i="0" u="none" strike="noStrike" dirty="0" err="1">
                <a:effectLst/>
                <a:latin typeface="Söhne"/>
              </a:rPr>
              <a:t>remains</a:t>
            </a:r>
            <a:r>
              <a:rPr lang="fr-FR" sz="2400" b="0" i="0" u="none" strike="noStrike" dirty="0">
                <a:effectLst/>
                <a:latin typeface="Söhne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0" i="0" u="none" strike="noStrike" dirty="0"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effectLst/>
                <a:latin typeface="Söhne"/>
              </a:rPr>
              <a:t> T2 </a:t>
            </a:r>
            <a:r>
              <a:rPr lang="fr-FR" sz="2400" b="0" i="0" u="none" strike="noStrike" dirty="0" err="1">
                <a:effectLst/>
                <a:latin typeface="Söhne"/>
              </a:rPr>
              <a:t>depends</a:t>
            </a:r>
            <a:r>
              <a:rPr lang="fr-FR" sz="2400" b="0" i="0" u="none" strike="noStrike" dirty="0">
                <a:effectLst/>
                <a:latin typeface="Söhne"/>
              </a:rPr>
              <a:t> on the interactions </a:t>
            </a:r>
            <a:r>
              <a:rPr lang="fr-FR" sz="2400" b="0" i="0" u="none" strike="noStrike" dirty="0" err="1">
                <a:effectLst/>
                <a:latin typeface="Söhne"/>
              </a:rPr>
              <a:t>between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hydrogen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nuclei</a:t>
            </a:r>
            <a:r>
              <a:rPr lang="fr-FR" sz="2400" b="0" i="0" u="none" strike="noStrike" dirty="0">
                <a:effectLst/>
                <a:latin typeface="Söhne"/>
              </a:rPr>
              <a:t> in </a:t>
            </a:r>
            <a:r>
              <a:rPr lang="fr-FR" sz="2400" b="0" i="0" u="none" strike="noStrike" dirty="0" err="1">
                <a:effectLst/>
                <a:latin typeface="Söhne"/>
              </a:rPr>
              <a:t>different</a:t>
            </a:r>
            <a:r>
              <a:rPr lang="fr-FR" sz="2400" b="0" i="0" u="none" strike="noStrike" dirty="0">
                <a:effectLst/>
                <a:latin typeface="Söhne"/>
              </a:rPr>
              <a:t> tissues, and varies </a:t>
            </a:r>
            <a:r>
              <a:rPr lang="fr-FR" sz="2400" b="0" i="0" u="none" strike="noStrike" dirty="0" err="1">
                <a:effectLst/>
                <a:latin typeface="Söhne"/>
              </a:rPr>
              <a:t>depending</a:t>
            </a:r>
            <a:r>
              <a:rPr lang="fr-FR" sz="2400" b="0" i="0" u="none" strike="noStrike" dirty="0">
                <a:effectLst/>
                <a:latin typeface="Söhne"/>
              </a:rPr>
              <a:t> on the tissue type</a:t>
            </a:r>
            <a:endParaRPr lang="fr-FR" sz="2400" dirty="0">
              <a:cs typeface="BrowalliaUPC" pitchFamily="34" charset="-34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48" y="2470459"/>
            <a:ext cx="4716127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32F593E-3EDE-4EF0-6126-D34BFDF4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291B4-EB2E-1F40-8B71-ED8269234FD2}" type="datetime1">
              <a:rPr lang="fr-FR" smtClean="0"/>
              <a:t>27/04/2023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4E12F8-732B-6DCB-AA18-D2C40579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122354-0AA9-B14E-CD47-421F5BE7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24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EC388-A496-4B00-873A-51C639A72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77" y="226713"/>
            <a:ext cx="10515600" cy="1325563"/>
          </a:xfrm>
        </p:spPr>
        <p:txBody>
          <a:bodyPr/>
          <a:lstStyle/>
          <a:p>
            <a:r>
              <a:rPr lang="fr-FR" dirty="0"/>
              <a:t>Transversal relaxation - T2*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ED5DD9-4C0F-4F13-87AD-E739BC8765D1}"/>
              </a:ext>
            </a:extLst>
          </p:cNvPr>
          <p:cNvSpPr txBox="1"/>
          <p:nvPr/>
        </p:nvSpPr>
        <p:spPr>
          <a:xfrm>
            <a:off x="838200" y="1595810"/>
            <a:ext cx="475607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If </a:t>
            </a:r>
            <a:r>
              <a:rPr lang="fr-FR" sz="2000" b="0" i="0" u="none" strike="noStrike" dirty="0" err="1">
                <a:effectLst/>
                <a:latin typeface="Söhne"/>
              </a:rPr>
              <a:t>there</a:t>
            </a:r>
            <a:r>
              <a:rPr lang="fr-FR" sz="2000" b="0" i="0" u="none" strike="noStrike" dirty="0">
                <a:effectLst/>
                <a:latin typeface="Söhne"/>
              </a:rPr>
              <a:t> are </a:t>
            </a:r>
            <a:r>
              <a:rPr lang="fr-FR" sz="2000" b="0" i="0" u="none" strike="noStrike" dirty="0" err="1">
                <a:effectLst/>
                <a:latin typeface="Söhne"/>
              </a:rPr>
              <a:t>field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inhomogeneities</a:t>
            </a:r>
            <a:r>
              <a:rPr lang="fr-FR" sz="2000" b="0" i="0" u="none" strike="noStrike" dirty="0">
                <a:effectLst/>
                <a:latin typeface="Söhne"/>
              </a:rPr>
              <a:t> in the </a:t>
            </a:r>
            <a:r>
              <a:rPr lang="fr-FR" sz="2000" b="0" i="0" u="none" strike="noStrike" dirty="0" err="1">
                <a:effectLst/>
                <a:latin typeface="Söhne"/>
              </a:rPr>
              <a:t>sample</a:t>
            </a:r>
            <a:r>
              <a:rPr lang="fr-FR" sz="2000" b="0" i="0" u="none" strike="noStrike" dirty="0">
                <a:effectLst/>
                <a:latin typeface="Söhne"/>
              </a:rPr>
              <a:t>, spins </a:t>
            </a:r>
            <a:r>
              <a:rPr lang="fr-FR" sz="2000" b="0" i="0" u="none" strike="noStrike" dirty="0" err="1">
                <a:effectLst/>
                <a:latin typeface="Söhne"/>
              </a:rPr>
              <a:t>will</a:t>
            </a:r>
            <a:r>
              <a:rPr lang="fr-FR" sz="2000" b="0" i="0" u="none" strike="noStrike" dirty="0">
                <a:effectLst/>
                <a:latin typeface="Söhne"/>
              </a:rPr>
              <a:t> not </a:t>
            </a:r>
            <a:r>
              <a:rPr lang="fr-FR" sz="2000" b="0" i="0" u="none" strike="noStrike" dirty="0" err="1">
                <a:effectLst/>
                <a:latin typeface="Söhne"/>
              </a:rPr>
              <a:t>precess</a:t>
            </a:r>
            <a:r>
              <a:rPr lang="fr-FR" sz="2000" b="0" i="0" u="none" strike="noStrike" dirty="0">
                <a:effectLst/>
                <a:latin typeface="Söhne"/>
              </a:rPr>
              <a:t> at the </a:t>
            </a:r>
            <a:r>
              <a:rPr lang="fr-FR" sz="2000" b="0" i="0" u="none" strike="noStrike" dirty="0" err="1">
                <a:effectLst/>
                <a:latin typeface="Söhne"/>
              </a:rPr>
              <a:t>same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frequency</a:t>
            </a:r>
            <a:r>
              <a:rPr lang="fr-FR" sz="2000" b="0" i="0" u="none" strike="noStrike" dirty="0">
                <a:effectLst/>
                <a:latin typeface="Söhne"/>
              </a:rPr>
              <a:t> f0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sz="2000" b="0" i="0" u="none" strike="noStrike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An </a:t>
            </a:r>
            <a:r>
              <a:rPr lang="fr-FR" sz="2000" b="0" i="0" u="none" strike="noStrike" dirty="0" err="1">
                <a:effectLst/>
                <a:latin typeface="Söhne"/>
              </a:rPr>
              <a:t>additional</a:t>
            </a:r>
            <a:r>
              <a:rPr lang="fr-FR" sz="2000" b="0" i="0" u="none" strike="noStrike" dirty="0">
                <a:effectLst/>
                <a:latin typeface="Söhne"/>
              </a:rPr>
              <a:t> phase shift </a:t>
            </a:r>
            <a:r>
              <a:rPr lang="fr-FR" sz="2000" b="0" i="0" u="none" strike="noStrike" dirty="0" err="1">
                <a:effectLst/>
                <a:latin typeface="Söhne"/>
              </a:rPr>
              <a:t>is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required</a:t>
            </a:r>
            <a:r>
              <a:rPr lang="fr-FR" sz="2000" b="0" i="0" u="none" strike="noStrike" dirty="0">
                <a:effectLst/>
                <a:latin typeface="Söhne"/>
              </a:rPr>
              <a:t> to </a:t>
            </a:r>
            <a:r>
              <a:rPr lang="fr-FR" sz="2000" b="0" i="0" u="none" strike="noStrike" dirty="0" err="1">
                <a:effectLst/>
                <a:latin typeface="Söhne"/>
              </a:rPr>
              <a:t>obtain</a:t>
            </a:r>
            <a:r>
              <a:rPr lang="fr-FR" sz="2000" b="0" i="0" u="none" strike="noStrike" dirty="0">
                <a:effectLst/>
                <a:latin typeface="Söhne"/>
              </a:rPr>
              <a:t> the </a:t>
            </a:r>
            <a:r>
              <a:rPr lang="fr-FR" sz="2000" b="0" i="0" u="none" strike="noStrike" dirty="0" err="1">
                <a:effectLst/>
                <a:latin typeface="Söhne"/>
              </a:rPr>
              <a:t>true</a:t>
            </a:r>
            <a:r>
              <a:rPr lang="fr-FR" sz="2000" b="0" i="0" u="none" strike="noStrike" dirty="0">
                <a:effectLst/>
                <a:latin typeface="Söhne"/>
              </a:rPr>
              <a:t> T2, </a:t>
            </a:r>
            <a:r>
              <a:rPr lang="fr-FR" sz="2000" b="0" i="0" u="none" strike="noStrike" dirty="0" err="1">
                <a:effectLst/>
                <a:latin typeface="Söhne"/>
              </a:rPr>
              <a:t>using</a:t>
            </a:r>
            <a:r>
              <a:rPr lang="fr-FR" sz="2000" b="0" i="0" u="none" strike="noStrike" dirty="0">
                <a:effectLst/>
                <a:latin typeface="Söhne"/>
              </a:rPr>
              <a:t> a 180° pulse.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sz="2000" b="0" i="0" u="none" strike="noStrike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The </a:t>
            </a:r>
            <a:r>
              <a:rPr lang="fr-FR" sz="2000" b="0" i="0" u="none" strike="noStrike" dirty="0" err="1">
                <a:effectLst/>
                <a:latin typeface="Söhne"/>
              </a:rPr>
              <a:t>decay</a:t>
            </a:r>
            <a:r>
              <a:rPr lang="fr-FR" sz="2000" b="0" i="0" u="none" strike="noStrike" dirty="0">
                <a:effectLst/>
                <a:latin typeface="Söhne"/>
              </a:rPr>
              <a:t> of transverse </a:t>
            </a:r>
            <a:r>
              <a:rPr lang="fr-FR" sz="2000" b="0" i="0" u="none" strike="noStrike" dirty="0" err="1">
                <a:effectLst/>
                <a:latin typeface="Söhne"/>
              </a:rPr>
              <a:t>magnetization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is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then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faster</a:t>
            </a:r>
            <a:r>
              <a:rPr lang="fr-FR" sz="2000" b="0" i="0" u="none" strike="noStrike" dirty="0">
                <a:effectLst/>
                <a:latin typeface="Söhne"/>
              </a:rPr>
              <a:t>: T2*.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13BDCCE-9CA1-4C2F-9A4A-67D2C8BE374B}"/>
              </a:ext>
            </a:extLst>
          </p:cNvPr>
          <p:cNvGrpSpPr/>
          <p:nvPr/>
        </p:nvGrpSpPr>
        <p:grpSpPr>
          <a:xfrm>
            <a:off x="5922416" y="2044758"/>
            <a:ext cx="6127344" cy="3258762"/>
            <a:chOff x="4453136" y="4727645"/>
            <a:chExt cx="4415255" cy="1815375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15AD147-D3E1-4B90-8A9B-DEADD26F6EC5}"/>
                </a:ext>
              </a:extLst>
            </p:cNvPr>
            <p:cNvGrpSpPr/>
            <p:nvPr/>
          </p:nvGrpSpPr>
          <p:grpSpPr>
            <a:xfrm>
              <a:off x="4950388" y="4811584"/>
              <a:ext cx="3172578" cy="1731436"/>
              <a:chOff x="4081590" y="4926738"/>
              <a:chExt cx="2454159" cy="1291005"/>
            </a:xfrm>
          </p:grpSpPr>
          <p:cxnSp>
            <p:nvCxnSpPr>
              <p:cNvPr id="33" name="Connecteur droit avec flèche 32">
                <a:extLst>
                  <a:ext uri="{FF2B5EF4-FFF2-40B4-BE49-F238E27FC236}">
                    <a16:creationId xmlns:a16="http://schemas.microsoft.com/office/drawing/2014/main" id="{A2EA85C2-656D-4700-8B7D-497D30315684}"/>
                  </a:ext>
                </a:extLst>
              </p:cNvPr>
              <p:cNvCxnSpPr/>
              <p:nvPr/>
            </p:nvCxnSpPr>
            <p:spPr>
              <a:xfrm flipV="1">
                <a:off x="4081590" y="4926738"/>
                <a:ext cx="0" cy="12241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085E8CC8-661D-4E85-BC93-CC15E7D0F25D}"/>
                  </a:ext>
                </a:extLst>
              </p:cNvPr>
              <p:cNvCxnSpPr/>
              <p:nvPr/>
            </p:nvCxnSpPr>
            <p:spPr>
              <a:xfrm>
                <a:off x="4081590" y="6150874"/>
                <a:ext cx="23815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85C52D84-82F3-4444-9738-5875C5EA3B60}"/>
                  </a:ext>
                </a:extLst>
              </p:cNvPr>
              <p:cNvCxnSpPr/>
              <p:nvPr/>
            </p:nvCxnSpPr>
            <p:spPr>
              <a:xfrm>
                <a:off x="4081590" y="5130743"/>
                <a:ext cx="2352352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81D3E76-AC4B-4DB0-9F02-8DA12A2167FF}"/>
                  </a:ext>
                </a:extLst>
              </p:cNvPr>
              <p:cNvSpPr/>
              <p:nvPr/>
            </p:nvSpPr>
            <p:spPr>
              <a:xfrm rot="10397428" flipH="1">
                <a:off x="4154207" y="4992193"/>
                <a:ext cx="2381542" cy="1225550"/>
              </a:xfrm>
              <a:custGeom>
                <a:avLst/>
                <a:gdLst>
                  <a:gd name="connsiteX0" fmla="*/ 0 w 2353056"/>
                  <a:gd name="connsiteY0" fmla="*/ 938784 h 938784"/>
                  <a:gd name="connsiteX1" fmla="*/ 475488 w 2353056"/>
                  <a:gd name="connsiteY1" fmla="*/ 304800 h 938784"/>
                  <a:gd name="connsiteX2" fmla="*/ 2353056 w 2353056"/>
                  <a:gd name="connsiteY2" fmla="*/ 0 h 938784"/>
                  <a:gd name="connsiteX3" fmla="*/ 2353056 w 2353056"/>
                  <a:gd name="connsiteY3" fmla="*/ 0 h 93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3056" h="938784">
                    <a:moveTo>
                      <a:pt x="0" y="938784"/>
                    </a:moveTo>
                    <a:cubicBezTo>
                      <a:pt x="41656" y="700024"/>
                      <a:pt x="83312" y="461264"/>
                      <a:pt x="475488" y="304800"/>
                    </a:cubicBezTo>
                    <a:cubicBezTo>
                      <a:pt x="867664" y="148336"/>
                      <a:pt x="2353056" y="0"/>
                      <a:pt x="2353056" y="0"/>
                    </a:cubicBezTo>
                    <a:lnTo>
                      <a:pt x="2353056" y="0"/>
                    </a:lnTo>
                  </a:path>
                </a:pathLst>
              </a:cu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0B97D77-6534-4A50-902D-DF0AC475AE51}"/>
                </a:ext>
              </a:extLst>
            </p:cNvPr>
            <p:cNvSpPr txBox="1"/>
            <p:nvPr/>
          </p:nvSpPr>
          <p:spPr>
            <a:xfrm>
              <a:off x="8090660" y="6194701"/>
              <a:ext cx="777731" cy="275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Temps t</a:t>
              </a:r>
              <a:endParaRPr lang="en-US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7168A1F-ECFD-49B2-82F9-54DA6059C860}"/>
                </a:ext>
              </a:extLst>
            </p:cNvPr>
            <p:cNvSpPr txBox="1"/>
            <p:nvPr/>
          </p:nvSpPr>
          <p:spPr>
            <a:xfrm>
              <a:off x="4453136" y="4948156"/>
              <a:ext cx="427448" cy="275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Mo</a:t>
              </a:r>
              <a:endParaRPr lang="en-US" dirty="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C2B014E1-DCE4-47FA-966A-10766AD7E04E}"/>
                </a:ext>
              </a:extLst>
            </p:cNvPr>
            <p:cNvSpPr/>
            <p:nvPr/>
          </p:nvSpPr>
          <p:spPr>
            <a:xfrm>
              <a:off x="4973052" y="5101389"/>
              <a:ext cx="3018303" cy="1347537"/>
            </a:xfrm>
            <a:custGeom>
              <a:avLst/>
              <a:gdLst>
                <a:gd name="connsiteX0" fmla="*/ 0 w 2213810"/>
                <a:gd name="connsiteY0" fmla="*/ 0 h 1347537"/>
                <a:gd name="connsiteX1" fmla="*/ 112294 w 2213810"/>
                <a:gd name="connsiteY1" fmla="*/ 930443 h 1347537"/>
                <a:gd name="connsiteX2" fmla="*/ 657726 w 2213810"/>
                <a:gd name="connsiteY2" fmla="*/ 1203158 h 1347537"/>
                <a:gd name="connsiteX3" fmla="*/ 2213810 w 2213810"/>
                <a:gd name="connsiteY3" fmla="*/ 1347537 h 134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3810" h="1347537">
                  <a:moveTo>
                    <a:pt x="0" y="0"/>
                  </a:moveTo>
                  <a:cubicBezTo>
                    <a:pt x="1336" y="364958"/>
                    <a:pt x="2673" y="729917"/>
                    <a:pt x="112294" y="930443"/>
                  </a:cubicBezTo>
                  <a:cubicBezTo>
                    <a:pt x="221915" y="1130969"/>
                    <a:pt x="307473" y="1133642"/>
                    <a:pt x="657726" y="1203158"/>
                  </a:cubicBezTo>
                  <a:cubicBezTo>
                    <a:pt x="1007979" y="1272674"/>
                    <a:pt x="1610894" y="1310105"/>
                    <a:pt x="2213810" y="1347537"/>
                  </a:cubicBezTo>
                </a:path>
              </a:pathLst>
            </a:cu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545C729-AFD0-4935-9E1D-2BD9A1092576}"/>
                </a:ext>
              </a:extLst>
            </p:cNvPr>
            <p:cNvSpPr txBox="1"/>
            <p:nvPr/>
          </p:nvSpPr>
          <p:spPr>
            <a:xfrm>
              <a:off x="5724128" y="5661248"/>
              <a:ext cx="351264" cy="275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70C0"/>
                  </a:solidFill>
                </a:rPr>
                <a:t>T2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2F9F12F-E935-4307-81EA-1C46A8845792}"/>
                </a:ext>
              </a:extLst>
            </p:cNvPr>
            <p:cNvSpPr txBox="1"/>
            <p:nvPr/>
          </p:nvSpPr>
          <p:spPr>
            <a:xfrm>
              <a:off x="5018346" y="6140401"/>
              <a:ext cx="449214" cy="275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>
                      <a:lumMod val="50000"/>
                    </a:schemeClr>
                  </a:solidFill>
                </a:rPr>
                <a:t>T2*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6290310-D00B-40C7-8A19-3D5661D1C598}"/>
                </a:ext>
              </a:extLst>
            </p:cNvPr>
            <p:cNvSpPr txBox="1"/>
            <p:nvPr/>
          </p:nvSpPr>
          <p:spPr>
            <a:xfrm>
              <a:off x="4475219" y="4727645"/>
              <a:ext cx="496829" cy="275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Mxy</a:t>
              </a:r>
              <a:endParaRPr lang="en-US" dirty="0"/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A01BC2-18FD-0DC2-7186-3E0BD4BB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C6492-1968-844C-A500-4E40EF9D1376}" type="datetime1">
              <a:rPr lang="fr-FR" smtClean="0"/>
              <a:t>27/04/2023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9F3B51-4B95-1BD3-D38C-741128C9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C70834-30A7-6865-74B2-9D7ECF92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8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fr-FR" dirty="0"/>
              <a:t>Introduction</a:t>
            </a:r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1"/>
          </p:nvPr>
        </p:nvSpPr>
        <p:spPr>
          <a:xfrm>
            <a:off x="707769" y="3035384"/>
            <a:ext cx="4011576" cy="179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fr-FR" dirty="0" err="1"/>
              <a:t>Typical</a:t>
            </a:r>
            <a:r>
              <a:rPr lang="fr-FR" dirty="0"/>
              <a:t> Architecture of an </a:t>
            </a:r>
            <a:r>
              <a:rPr lang="fr-FR" dirty="0" err="1"/>
              <a:t>imaging</a:t>
            </a:r>
            <a:r>
              <a:rPr lang="fr-FR" dirty="0"/>
              <a:t> structure </a:t>
            </a:r>
            <a:r>
              <a:rPr lang="fr-FR" dirty="0" err="1"/>
              <a:t>private</a:t>
            </a:r>
            <a:r>
              <a:rPr lang="fr-FR" dirty="0"/>
              <a:t> or public</a:t>
            </a:r>
            <a:endParaRPr dirty="0"/>
          </a:p>
        </p:txBody>
      </p:sp>
      <p:pic>
        <p:nvPicPr>
          <p:cNvPr id="130" name="Google Shape;1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21" y="1178753"/>
            <a:ext cx="6685056" cy="45981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8F1DA5-1A1D-FE84-38F1-3256CC57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C05FC-E78B-1643-929A-9B18EFAECB33}" type="datetime1">
              <a:rPr lang="fr-FR" smtClean="0"/>
              <a:t>27/04/2023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75AC76B-922E-55DE-186E-EAF1135F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3F4A28-9890-5283-6495-DC68B962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9BD27-A9A1-4F14-9AE0-33B14AB4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Signal </a:t>
            </a:r>
            <a:r>
              <a:rPr lang="fr-FR" dirty="0" err="1"/>
              <a:t>reading</a:t>
            </a:r>
            <a:endParaRPr lang="en-US" dirty="0"/>
          </a:p>
        </p:txBody>
      </p:sp>
      <p:pic>
        <p:nvPicPr>
          <p:cNvPr id="18" name="Picture 2" descr="G:\Dactim\Thesards\Mathieu\My thesis\img\T2star_decroissance.png">
            <a:extLst>
              <a:ext uri="{FF2B5EF4-FFF2-40B4-BE49-F238E27FC236}">
                <a16:creationId xmlns:a16="http://schemas.microsoft.com/office/drawing/2014/main" id="{566D369C-7F13-4E93-81D9-02DAF7DC2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7" t="14639" r="11346" b="11432"/>
          <a:stretch/>
        </p:blipFill>
        <p:spPr bwMode="auto">
          <a:xfrm>
            <a:off x="5761906" y="2046217"/>
            <a:ext cx="4091572" cy="28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èche vers le bas 8">
            <a:extLst>
              <a:ext uri="{FF2B5EF4-FFF2-40B4-BE49-F238E27FC236}">
                <a16:creationId xmlns:a16="http://schemas.microsoft.com/office/drawing/2014/main" id="{2D3059F7-A1B2-4433-A15C-2145DA43C337}"/>
              </a:ext>
            </a:extLst>
          </p:cNvPr>
          <p:cNvSpPr/>
          <p:nvPr/>
        </p:nvSpPr>
        <p:spPr>
          <a:xfrm flipV="1">
            <a:off x="2108268" y="2548295"/>
            <a:ext cx="186640" cy="1999134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0A2C033-6A4B-4F8A-9E9F-ADEC9781DABD}"/>
              </a:ext>
            </a:extLst>
          </p:cNvPr>
          <p:cNvSpPr txBox="1"/>
          <p:nvPr/>
        </p:nvSpPr>
        <p:spPr>
          <a:xfrm>
            <a:off x="1784947" y="204621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7C4F910-25A7-4F42-9173-A489E170887F}"/>
              </a:ext>
            </a:extLst>
          </p:cNvPr>
          <p:cNvSpPr txBox="1"/>
          <p:nvPr/>
        </p:nvSpPr>
        <p:spPr>
          <a:xfrm>
            <a:off x="2693209" y="5094506"/>
            <a:ext cx="6681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0" i="0" u="none" strike="noStrike" dirty="0">
                <a:effectLst/>
                <a:latin typeface="Söhne"/>
              </a:rPr>
              <a:t>The </a:t>
            </a:r>
            <a:r>
              <a:rPr lang="fr-FR" sz="2400" b="0" i="0" u="none" strike="noStrike" dirty="0" err="1">
                <a:effectLst/>
                <a:latin typeface="Söhne"/>
              </a:rPr>
              <a:t>collected</a:t>
            </a:r>
            <a:r>
              <a:rPr lang="fr-FR" sz="2400" b="0" i="0" u="none" strike="noStrike" dirty="0">
                <a:effectLst/>
                <a:latin typeface="Söhne"/>
              </a:rPr>
              <a:t> signal S </a:t>
            </a:r>
            <a:r>
              <a:rPr lang="fr-FR" sz="2400" b="0" i="0" u="none" strike="noStrike" dirty="0" err="1">
                <a:effectLst/>
                <a:latin typeface="Söhne"/>
              </a:rPr>
              <a:t>is</a:t>
            </a:r>
            <a:r>
              <a:rPr lang="fr-FR" sz="2400" b="0" i="0" u="none" strike="noStrike" dirty="0">
                <a:effectLst/>
                <a:latin typeface="Söhne"/>
              </a:rPr>
              <a:t> a Free Induction </a:t>
            </a:r>
            <a:r>
              <a:rPr lang="fr-FR" sz="2400" b="0" i="0" u="none" strike="noStrike" dirty="0" err="1">
                <a:effectLst/>
                <a:latin typeface="Söhne"/>
              </a:rPr>
              <a:t>Decay</a:t>
            </a:r>
            <a:r>
              <a:rPr lang="fr-FR" sz="2400" b="0" i="0" u="none" strike="noStrike" dirty="0">
                <a:effectLst/>
                <a:latin typeface="Söhne"/>
              </a:rPr>
              <a:t> (FID)</a:t>
            </a:r>
          </a:p>
          <a:p>
            <a:r>
              <a:rPr lang="fr-FR" sz="2400" dirty="0"/>
              <a:t>S = So </a:t>
            </a:r>
            <a:r>
              <a:rPr lang="fr-FR" sz="2400" dirty="0">
                <a:solidFill>
                  <a:srgbClr val="FF0000"/>
                </a:solidFill>
              </a:rPr>
              <a:t>sin (2π.fo.t) </a:t>
            </a:r>
            <a:r>
              <a:rPr lang="fr-FR" sz="2400" dirty="0" err="1">
                <a:solidFill>
                  <a:srgbClr val="0070C0"/>
                </a:solidFill>
              </a:rPr>
              <a:t>exp</a:t>
            </a:r>
            <a:r>
              <a:rPr lang="fr-FR" sz="2400" dirty="0">
                <a:solidFill>
                  <a:srgbClr val="0070C0"/>
                </a:solidFill>
              </a:rPr>
              <a:t>(-t/T2)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5C8073-C439-4ECE-8887-122A3E5FDA6B}"/>
              </a:ext>
            </a:extLst>
          </p:cNvPr>
          <p:cNvSpPr txBox="1"/>
          <p:nvPr/>
        </p:nvSpPr>
        <p:spPr>
          <a:xfrm>
            <a:off x="5519936" y="204621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S0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287F08-6A72-4FE8-9322-5BCBB7D1E1DF}"/>
              </a:ext>
            </a:extLst>
          </p:cNvPr>
          <p:cNvSpPr txBox="1"/>
          <p:nvPr/>
        </p:nvSpPr>
        <p:spPr>
          <a:xfrm>
            <a:off x="5562576" y="163943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Signal</a:t>
            </a:r>
            <a:endParaRPr lang="en-US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B9B76DA-384D-4227-836E-B29C4370E4A3}"/>
              </a:ext>
            </a:extLst>
          </p:cNvPr>
          <p:cNvSpPr txBox="1"/>
          <p:nvPr/>
        </p:nvSpPr>
        <p:spPr>
          <a:xfrm>
            <a:off x="9393424" y="3694317"/>
            <a:ext cx="865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Temps </a:t>
            </a:r>
            <a:endParaRPr lang="en-US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E789102-75ED-4885-A822-C8948F704B11}"/>
              </a:ext>
            </a:extLst>
          </p:cNvPr>
          <p:cNvCxnSpPr>
            <a:cxnSpLocks/>
          </p:cNvCxnSpPr>
          <p:nvPr/>
        </p:nvCxnSpPr>
        <p:spPr>
          <a:xfrm>
            <a:off x="5761906" y="3573016"/>
            <a:ext cx="409157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7054DD8-A941-4A92-B225-1724F500F21C}"/>
              </a:ext>
            </a:extLst>
          </p:cNvPr>
          <p:cNvCxnSpPr>
            <a:cxnSpLocks/>
          </p:cNvCxnSpPr>
          <p:nvPr/>
        </p:nvCxnSpPr>
        <p:spPr>
          <a:xfrm flipV="1">
            <a:off x="5879976" y="2008765"/>
            <a:ext cx="0" cy="29284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DFD07650-99F0-4E8B-A4E3-95BC21A5745D}"/>
              </a:ext>
            </a:extLst>
          </p:cNvPr>
          <p:cNvSpPr/>
          <p:nvPr/>
        </p:nvSpPr>
        <p:spPr>
          <a:xfrm>
            <a:off x="5903495" y="2197769"/>
            <a:ext cx="2117558" cy="1315453"/>
          </a:xfrm>
          <a:custGeom>
            <a:avLst/>
            <a:gdLst>
              <a:gd name="connsiteX0" fmla="*/ 0 w 2117558"/>
              <a:gd name="connsiteY0" fmla="*/ 0 h 1315453"/>
              <a:gd name="connsiteX1" fmla="*/ 32084 w 2117558"/>
              <a:gd name="connsiteY1" fmla="*/ 80211 h 1315453"/>
              <a:gd name="connsiteX2" fmla="*/ 48126 w 2117558"/>
              <a:gd name="connsiteY2" fmla="*/ 128337 h 1315453"/>
              <a:gd name="connsiteX3" fmla="*/ 80210 w 2117558"/>
              <a:gd name="connsiteY3" fmla="*/ 176464 h 1315453"/>
              <a:gd name="connsiteX4" fmla="*/ 112294 w 2117558"/>
              <a:gd name="connsiteY4" fmla="*/ 288758 h 1315453"/>
              <a:gd name="connsiteX5" fmla="*/ 176463 w 2117558"/>
              <a:gd name="connsiteY5" fmla="*/ 433137 h 1315453"/>
              <a:gd name="connsiteX6" fmla="*/ 256673 w 2117558"/>
              <a:gd name="connsiteY6" fmla="*/ 577516 h 1315453"/>
              <a:gd name="connsiteX7" fmla="*/ 320842 w 2117558"/>
              <a:gd name="connsiteY7" fmla="*/ 641685 h 1315453"/>
              <a:gd name="connsiteX8" fmla="*/ 385010 w 2117558"/>
              <a:gd name="connsiteY8" fmla="*/ 737937 h 1315453"/>
              <a:gd name="connsiteX9" fmla="*/ 465221 w 2117558"/>
              <a:gd name="connsiteY9" fmla="*/ 802106 h 1315453"/>
              <a:gd name="connsiteX10" fmla="*/ 497305 w 2117558"/>
              <a:gd name="connsiteY10" fmla="*/ 850232 h 1315453"/>
              <a:gd name="connsiteX11" fmla="*/ 593558 w 2117558"/>
              <a:gd name="connsiteY11" fmla="*/ 898358 h 1315453"/>
              <a:gd name="connsiteX12" fmla="*/ 673768 w 2117558"/>
              <a:gd name="connsiteY12" fmla="*/ 962527 h 1315453"/>
              <a:gd name="connsiteX13" fmla="*/ 721894 w 2117558"/>
              <a:gd name="connsiteY13" fmla="*/ 978569 h 1315453"/>
              <a:gd name="connsiteX14" fmla="*/ 882316 w 2117558"/>
              <a:gd name="connsiteY14" fmla="*/ 1058779 h 1315453"/>
              <a:gd name="connsiteX15" fmla="*/ 978568 w 2117558"/>
              <a:gd name="connsiteY15" fmla="*/ 1090864 h 1315453"/>
              <a:gd name="connsiteX16" fmla="*/ 1026694 w 2117558"/>
              <a:gd name="connsiteY16" fmla="*/ 1106906 h 1315453"/>
              <a:gd name="connsiteX17" fmla="*/ 1155031 w 2117558"/>
              <a:gd name="connsiteY17" fmla="*/ 1171074 h 1315453"/>
              <a:gd name="connsiteX18" fmla="*/ 1283368 w 2117558"/>
              <a:gd name="connsiteY18" fmla="*/ 1203158 h 1315453"/>
              <a:gd name="connsiteX19" fmla="*/ 1315452 w 2117558"/>
              <a:gd name="connsiteY19" fmla="*/ 1235243 h 1315453"/>
              <a:gd name="connsiteX20" fmla="*/ 1507958 w 2117558"/>
              <a:gd name="connsiteY20" fmla="*/ 1267327 h 1315453"/>
              <a:gd name="connsiteX21" fmla="*/ 1812758 w 2117558"/>
              <a:gd name="connsiteY21" fmla="*/ 1283369 h 1315453"/>
              <a:gd name="connsiteX22" fmla="*/ 2117558 w 2117558"/>
              <a:gd name="connsiteY22" fmla="*/ 1315453 h 131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17558" h="1315453">
                <a:moveTo>
                  <a:pt x="0" y="0"/>
                </a:moveTo>
                <a:cubicBezTo>
                  <a:pt x="10695" y="26737"/>
                  <a:pt x="21973" y="53248"/>
                  <a:pt x="32084" y="80211"/>
                </a:cubicBezTo>
                <a:cubicBezTo>
                  <a:pt x="38021" y="96044"/>
                  <a:pt x="40564" y="113212"/>
                  <a:pt x="48126" y="128337"/>
                </a:cubicBezTo>
                <a:cubicBezTo>
                  <a:pt x="56748" y="145582"/>
                  <a:pt x="71588" y="159219"/>
                  <a:pt x="80210" y="176464"/>
                </a:cubicBezTo>
                <a:cubicBezTo>
                  <a:pt x="93689" y="203421"/>
                  <a:pt x="104584" y="263057"/>
                  <a:pt x="112294" y="288758"/>
                </a:cubicBezTo>
                <a:cubicBezTo>
                  <a:pt x="143533" y="392888"/>
                  <a:pt x="129577" y="362808"/>
                  <a:pt x="176463" y="433137"/>
                </a:cubicBezTo>
                <a:cubicBezTo>
                  <a:pt x="196635" y="493656"/>
                  <a:pt x="201511" y="522354"/>
                  <a:pt x="256673" y="577516"/>
                </a:cubicBezTo>
                <a:cubicBezTo>
                  <a:pt x="278063" y="598906"/>
                  <a:pt x="304063" y="616516"/>
                  <a:pt x="320842" y="641685"/>
                </a:cubicBezTo>
                <a:cubicBezTo>
                  <a:pt x="342231" y="673769"/>
                  <a:pt x="352926" y="716548"/>
                  <a:pt x="385010" y="737937"/>
                </a:cubicBezTo>
                <a:cubicBezTo>
                  <a:pt x="420748" y="761762"/>
                  <a:pt x="439095" y="769448"/>
                  <a:pt x="465221" y="802106"/>
                </a:cubicBezTo>
                <a:cubicBezTo>
                  <a:pt x="477265" y="817161"/>
                  <a:pt x="483672" y="836599"/>
                  <a:pt x="497305" y="850232"/>
                </a:cubicBezTo>
                <a:cubicBezTo>
                  <a:pt x="528403" y="881330"/>
                  <a:pt x="554415" y="885311"/>
                  <a:pt x="593558" y="898358"/>
                </a:cubicBezTo>
                <a:cubicBezTo>
                  <a:pt x="623401" y="928201"/>
                  <a:pt x="633293" y="942290"/>
                  <a:pt x="673768" y="962527"/>
                </a:cubicBezTo>
                <a:cubicBezTo>
                  <a:pt x="688893" y="970089"/>
                  <a:pt x="707112" y="970357"/>
                  <a:pt x="721894" y="978569"/>
                </a:cubicBezTo>
                <a:cubicBezTo>
                  <a:pt x="921083" y="1089229"/>
                  <a:pt x="732371" y="1013795"/>
                  <a:pt x="882316" y="1058779"/>
                </a:cubicBezTo>
                <a:cubicBezTo>
                  <a:pt x="914709" y="1068497"/>
                  <a:pt x="946484" y="1080169"/>
                  <a:pt x="978568" y="1090864"/>
                </a:cubicBezTo>
                <a:lnTo>
                  <a:pt x="1026694" y="1106906"/>
                </a:lnTo>
                <a:cubicBezTo>
                  <a:pt x="1077197" y="1157408"/>
                  <a:pt x="1056720" y="1146496"/>
                  <a:pt x="1155031" y="1171074"/>
                </a:cubicBezTo>
                <a:lnTo>
                  <a:pt x="1283368" y="1203158"/>
                </a:lnTo>
                <a:cubicBezTo>
                  <a:pt x="1294063" y="1213853"/>
                  <a:pt x="1302483" y="1227461"/>
                  <a:pt x="1315452" y="1235243"/>
                </a:cubicBezTo>
                <a:cubicBezTo>
                  <a:pt x="1357833" y="1260672"/>
                  <a:pt x="1494770" y="1266385"/>
                  <a:pt x="1507958" y="1267327"/>
                </a:cubicBezTo>
                <a:cubicBezTo>
                  <a:pt x="1609440" y="1274576"/>
                  <a:pt x="1711158" y="1278022"/>
                  <a:pt x="1812758" y="1283369"/>
                </a:cubicBezTo>
                <a:cubicBezTo>
                  <a:pt x="1913404" y="1297747"/>
                  <a:pt x="2015725" y="1315453"/>
                  <a:pt x="2117558" y="1315453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4E14660-68AA-48E3-9829-5241437B86BB}"/>
              </a:ext>
            </a:extLst>
          </p:cNvPr>
          <p:cNvSpPr txBox="1"/>
          <p:nvPr/>
        </p:nvSpPr>
        <p:spPr>
          <a:xfrm>
            <a:off x="6512654" y="2670828"/>
            <a:ext cx="11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T2 ou T2*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F3879932-D6F9-4BC4-BBFE-FE742ACECA83}"/>
              </a:ext>
            </a:extLst>
          </p:cNvPr>
          <p:cNvSpPr/>
          <p:nvPr/>
        </p:nvSpPr>
        <p:spPr>
          <a:xfrm rot="16200000">
            <a:off x="4555415" y="5640522"/>
            <a:ext cx="238260" cy="1121430"/>
          </a:xfrm>
          <a:prstGeom prst="leftBrace">
            <a:avLst>
              <a:gd name="adj1" fmla="val 8333"/>
              <a:gd name="adj2" fmla="val 5572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445DDC44-AB08-4474-B67C-CE729502A5FF}"/>
              </a:ext>
            </a:extLst>
          </p:cNvPr>
          <p:cNvSpPr/>
          <p:nvPr/>
        </p:nvSpPr>
        <p:spPr>
          <a:xfrm rot="16200000">
            <a:off x="5920211" y="5653073"/>
            <a:ext cx="238260" cy="1121430"/>
          </a:xfrm>
          <a:prstGeom prst="leftBrace">
            <a:avLst>
              <a:gd name="adj1" fmla="val 8333"/>
              <a:gd name="adj2" fmla="val 55722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F6A0E42-39CB-43A4-BF07-62C2E0C1297A}"/>
              </a:ext>
            </a:extLst>
          </p:cNvPr>
          <p:cNvSpPr txBox="1"/>
          <p:nvPr/>
        </p:nvSpPr>
        <p:spPr>
          <a:xfrm>
            <a:off x="2564046" y="6381242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Oscillations à la fréquence </a:t>
            </a:r>
            <a:r>
              <a:rPr lang="fr-FR" dirty="0" err="1">
                <a:solidFill>
                  <a:srgbClr val="FF0000"/>
                </a:solidFill>
              </a:rPr>
              <a:t>fo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F8DD43-809D-49C5-A0A0-38FB624730C0}"/>
              </a:ext>
            </a:extLst>
          </p:cNvPr>
          <p:cNvSpPr txBox="1"/>
          <p:nvPr/>
        </p:nvSpPr>
        <p:spPr>
          <a:xfrm>
            <a:off x="5478627" y="6385929"/>
            <a:ext cx="22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Relaxation transverse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Phylactère : pensées 2">
            <a:extLst>
              <a:ext uri="{FF2B5EF4-FFF2-40B4-BE49-F238E27FC236}">
                <a16:creationId xmlns:a16="http://schemas.microsoft.com/office/drawing/2014/main" id="{9CEF88C0-F9A0-43A7-A0B5-42C5A63C050F}"/>
              </a:ext>
            </a:extLst>
          </p:cNvPr>
          <p:cNvSpPr/>
          <p:nvPr/>
        </p:nvSpPr>
        <p:spPr>
          <a:xfrm>
            <a:off x="6512654" y="332658"/>
            <a:ext cx="4155346" cy="1952948"/>
          </a:xfrm>
          <a:prstGeom prst="cloudCallout">
            <a:avLst>
              <a:gd name="adj1" fmla="val -33449"/>
              <a:gd name="adj2" fmla="val 6811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b="0" i="0" u="none" strike="noStrike" dirty="0">
                <a:solidFill>
                  <a:schemeClr val="tx1"/>
                </a:solidFill>
                <a:effectLst/>
                <a:latin typeface="Söhne"/>
              </a:rPr>
              <a:t>The FID </a:t>
            </a:r>
            <a:r>
              <a:rPr lang="fr-FR" b="0" i="0" u="none" strike="noStrike" dirty="0" err="1">
                <a:solidFill>
                  <a:schemeClr val="tx1"/>
                </a:solidFill>
                <a:effectLst/>
                <a:latin typeface="Söhne"/>
              </a:rPr>
              <a:t>decreases</a:t>
            </a:r>
            <a:r>
              <a:rPr lang="fr-FR" b="0" i="0" u="none" strike="noStrike" dirty="0">
                <a:solidFill>
                  <a:schemeClr val="tx1"/>
                </a:solidFill>
                <a:effectLst/>
                <a:latin typeface="Söhne"/>
              </a:rPr>
              <a:t> like T2, but in reality </a:t>
            </a:r>
            <a:r>
              <a:rPr lang="fr-FR" b="0" i="0" u="none" strike="noStrike" dirty="0" err="1">
                <a:solidFill>
                  <a:schemeClr val="tx1"/>
                </a:solidFill>
                <a:effectLst/>
                <a:latin typeface="Söhne"/>
              </a:rPr>
              <a:t>it</a:t>
            </a:r>
            <a:r>
              <a:rPr lang="fr-FR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fr-FR" b="0" i="0" u="none" strike="noStrike" dirty="0" err="1">
                <a:solidFill>
                  <a:schemeClr val="tx1"/>
                </a:solidFill>
                <a:effectLst/>
                <a:latin typeface="Söhne"/>
              </a:rPr>
              <a:t>decreases</a:t>
            </a:r>
            <a:r>
              <a:rPr lang="fr-FR" b="0" i="0" u="none" strike="noStrike" dirty="0">
                <a:solidFill>
                  <a:schemeClr val="tx1"/>
                </a:solidFill>
                <a:effectLst/>
                <a:latin typeface="Söhne"/>
              </a:rPr>
              <a:t> more </a:t>
            </a:r>
            <a:r>
              <a:rPr lang="fr-FR" b="0" i="0" u="none" strike="noStrike" dirty="0" err="1">
                <a:solidFill>
                  <a:schemeClr val="tx1"/>
                </a:solidFill>
                <a:effectLst/>
                <a:latin typeface="Söhne"/>
              </a:rPr>
              <a:t>rapidly</a:t>
            </a:r>
            <a:r>
              <a:rPr lang="fr-FR" b="0" i="0" u="none" strike="noStrike" dirty="0">
                <a:solidFill>
                  <a:schemeClr val="tx1"/>
                </a:solidFill>
                <a:effectLst/>
                <a:latin typeface="Söhne"/>
              </a:rPr>
              <a:t> due to </a:t>
            </a:r>
            <a:r>
              <a:rPr lang="fr-FR" b="0" i="0" u="none" strike="noStrike" dirty="0" err="1">
                <a:solidFill>
                  <a:schemeClr val="tx1"/>
                </a:solidFill>
                <a:effectLst/>
                <a:latin typeface="Söhne"/>
              </a:rPr>
              <a:t>field</a:t>
            </a:r>
            <a:r>
              <a:rPr lang="fr-FR" b="0" i="0" u="none" strike="noStrike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fr-FR" b="0" i="0" u="none" strike="noStrike" dirty="0" err="1">
                <a:solidFill>
                  <a:schemeClr val="tx1"/>
                </a:solidFill>
                <a:effectLst/>
                <a:latin typeface="Söhne"/>
              </a:rPr>
              <a:t>inhomogeneities</a:t>
            </a:r>
            <a:r>
              <a:rPr lang="fr-FR" b="0" i="0" u="none" strike="noStrike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33" name="Picture 2" descr="https://www.faidherbe.org/site/cours/dupuis/images25/rmnspir.gif">
            <a:extLst>
              <a:ext uri="{FF2B5EF4-FFF2-40B4-BE49-F238E27FC236}">
                <a16:creationId xmlns:a16="http://schemas.microsoft.com/office/drawing/2014/main" id="{657B3038-9EC0-4EE5-8205-4F98568C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128" y="1945276"/>
            <a:ext cx="3205080" cy="28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9B58465-00E1-4B0E-B54A-00E582385C74}"/>
              </a:ext>
            </a:extLst>
          </p:cNvPr>
          <p:cNvCxnSpPr/>
          <p:nvPr/>
        </p:nvCxnSpPr>
        <p:spPr>
          <a:xfrm>
            <a:off x="4019560" y="4063649"/>
            <a:ext cx="103138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A44638-7D91-4C63-232A-9A8A6703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DB5FA-B2A4-4742-88E9-E5CFC5AE01EF}" type="datetime1">
              <a:rPr lang="fr-FR" smtClean="0"/>
              <a:t>27/04/2023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0E210FF-0254-2BE8-53DB-89344702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E14E330-406F-4687-ECE3-CCE65C7A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829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59" y="135092"/>
            <a:ext cx="7140082" cy="591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76561E-480B-FEF7-BD9B-68919BC5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C958-9704-1844-8AD8-1159BC85AABA}" type="datetime1">
              <a:rPr lang="fr-FR" smtClean="0"/>
              <a:t>28/04/2023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1CE670-1684-2F38-5336-61544CD5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0FA9DC-ED32-7BD4-761A-C303BEFF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81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19F49-2936-6DE7-90A6-7CD57FCE7C25}"/>
              </a:ext>
            </a:extLst>
          </p:cNvPr>
          <p:cNvSpPr/>
          <p:nvPr/>
        </p:nvSpPr>
        <p:spPr>
          <a:xfrm>
            <a:off x="2875005" y="135092"/>
            <a:ext cx="6252518" cy="44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Imperfect magnetic field + current in the shim coils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DCB09B-EE0F-15F4-E8F0-027D1274F636}"/>
              </a:ext>
            </a:extLst>
          </p:cNvPr>
          <p:cNvSpPr/>
          <p:nvPr/>
        </p:nvSpPr>
        <p:spPr>
          <a:xfrm>
            <a:off x="2875005" y="3651421"/>
            <a:ext cx="6252518" cy="44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: FID longer more T2 than T2*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D90A1B-DC28-DCFF-DA42-1CB25CEF2578}"/>
              </a:ext>
            </a:extLst>
          </p:cNvPr>
          <p:cNvSpPr/>
          <p:nvPr/>
        </p:nvSpPr>
        <p:spPr>
          <a:xfrm>
            <a:off x="3731741" y="2533135"/>
            <a:ext cx="1075037" cy="568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B0 non homogeneous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4572E-E584-3F58-FD65-20F36F843976}"/>
              </a:ext>
            </a:extLst>
          </p:cNvPr>
          <p:cNvSpPr/>
          <p:nvPr/>
        </p:nvSpPr>
        <p:spPr>
          <a:xfrm>
            <a:off x="3822357" y="5243384"/>
            <a:ext cx="1075037" cy="568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B0 homogeneous</a:t>
            </a:r>
          </a:p>
        </p:txBody>
      </p:sp>
    </p:spTree>
    <p:extLst>
      <p:ext uri="{BB962C8B-B14F-4D97-AF65-F5344CB8AC3E}">
        <p14:creationId xmlns:p14="http://schemas.microsoft.com/office/powerpoint/2010/main" val="32224179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4C37BD1-2CBB-7178-A25E-E8A4681F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6BC0-2008-4ABA-8FDD-40031F03F8BB}" type="datetime1">
              <a:rPr lang="fr-FR" smtClean="0"/>
              <a:t>27/04/2023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A4A29F-B7E6-1447-2E79-C59026F3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82</a:t>
            </a:fld>
            <a:endParaRPr lang="fr-FR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42C3B2B0-A664-5A74-15C0-5FD2B4E6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to image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A91092C-881F-426E-4801-8FA1626AD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16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64508" y="1241883"/>
            <a:ext cx="8818606" cy="2085857"/>
          </a:xfrm>
        </p:spPr>
        <p:txBody>
          <a:bodyPr>
            <a:normAutofit/>
          </a:bodyPr>
          <a:lstStyle/>
          <a:p>
            <a:pPr algn="l"/>
            <a:r>
              <a:rPr lang="fr-FR" sz="2400" b="0" i="0" u="none" strike="noStrike" dirty="0">
                <a:effectLst/>
                <a:latin typeface="Söhne"/>
              </a:rPr>
              <a:t>To </a:t>
            </a:r>
            <a:r>
              <a:rPr lang="fr-FR" sz="2400" b="0" i="0" u="none" strike="noStrike" dirty="0" err="1">
                <a:effectLst/>
                <a:latin typeface="Söhne"/>
              </a:rPr>
              <a:t>form</a:t>
            </a:r>
            <a:r>
              <a:rPr lang="fr-FR" sz="2400" b="0" i="0" u="none" strike="noStrike" dirty="0">
                <a:effectLst/>
                <a:latin typeface="Söhne"/>
              </a:rPr>
              <a:t> an image, </a:t>
            </a:r>
            <a:r>
              <a:rPr lang="fr-FR" sz="2400" b="0" i="0" u="none" strike="noStrike" dirty="0" err="1">
                <a:effectLst/>
                <a:latin typeface="Söhne"/>
              </a:rPr>
              <a:t>it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is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necessary</a:t>
            </a:r>
            <a:r>
              <a:rPr lang="fr-FR" sz="2400" b="0" i="0" u="none" strike="noStrike" dirty="0">
                <a:effectLst/>
                <a:latin typeface="Söhne"/>
              </a:rPr>
              <a:t> to </a:t>
            </a:r>
            <a:r>
              <a:rPr lang="fr-FR" sz="2400" b="0" i="0" u="none" strike="noStrike" dirty="0" err="1">
                <a:effectLst/>
                <a:latin typeface="Söhne"/>
              </a:rPr>
              <a:t>localize</a:t>
            </a:r>
            <a:r>
              <a:rPr lang="fr-FR" sz="2400" b="0" i="0" u="none" strike="noStrike" dirty="0">
                <a:effectLst/>
                <a:latin typeface="Söhne"/>
              </a:rPr>
              <a:t> in </a:t>
            </a:r>
            <a:r>
              <a:rPr lang="fr-FR" sz="2400" b="0" i="0" u="none" strike="noStrike" dirty="0" err="1">
                <a:effectLst/>
                <a:latin typeface="Söhne"/>
              </a:rPr>
              <a:t>space</a:t>
            </a:r>
            <a:r>
              <a:rPr lang="fr-FR" sz="2400" b="0" i="0" u="none" strike="noStrike" dirty="0">
                <a:effectLst/>
                <a:latin typeface="Söhne"/>
              </a:rPr>
              <a:t> the signal </a:t>
            </a:r>
            <a:r>
              <a:rPr lang="fr-FR" sz="2400" b="0" i="0" u="none" strike="noStrike" dirty="0" err="1">
                <a:effectLst/>
                <a:latin typeface="Söhne"/>
              </a:rPr>
              <a:t>received</a:t>
            </a:r>
            <a:r>
              <a:rPr lang="fr-FR" sz="2400" b="0" i="0" u="none" strike="noStrike" dirty="0">
                <a:effectLst/>
                <a:latin typeface="Söhne"/>
              </a:rPr>
              <a:t> by the </a:t>
            </a:r>
            <a:r>
              <a:rPr lang="fr-FR" sz="2400" b="0" i="0" u="none" strike="noStrike" dirty="0" err="1">
                <a:effectLst/>
                <a:latin typeface="Söhne"/>
              </a:rPr>
              <a:t>antenna</a:t>
            </a:r>
            <a:r>
              <a:rPr lang="fr-FR" sz="2400" b="0" i="0" u="none" strike="noStrike" dirty="0">
                <a:effectLst/>
                <a:latin typeface="Söhne"/>
              </a:rPr>
              <a:t>.</a:t>
            </a:r>
          </a:p>
          <a:p>
            <a:pPr algn="l"/>
            <a:r>
              <a:rPr lang="fr-FR" sz="2400" b="0" i="0" u="none" strike="noStrike" dirty="0">
                <a:effectLst/>
                <a:latin typeface="Söhne"/>
              </a:rPr>
              <a:t>This </a:t>
            </a:r>
            <a:r>
              <a:rPr lang="fr-FR" sz="2400" b="0" i="0" u="none" strike="noStrike" dirty="0" err="1">
                <a:effectLst/>
                <a:latin typeface="Söhne"/>
              </a:rPr>
              <a:t>is</a:t>
            </a:r>
            <a:r>
              <a:rPr lang="fr-FR" sz="2400" b="0" i="0" u="none" strike="noStrike" dirty="0">
                <a:effectLst/>
                <a:latin typeface="Söhne"/>
              </a:rPr>
              <a:t> possible </a:t>
            </a:r>
            <a:r>
              <a:rPr lang="fr-FR" sz="2400" b="0" i="0" u="none" strike="noStrike" dirty="0" err="1">
                <a:effectLst/>
                <a:latin typeface="Söhne"/>
              </a:rPr>
              <a:t>thanks</a:t>
            </a:r>
            <a:r>
              <a:rPr lang="fr-FR" sz="2400" b="0" i="0" u="none" strike="noStrike" dirty="0">
                <a:effectLst/>
                <a:latin typeface="Söhne"/>
              </a:rPr>
              <a:t> to the use of </a:t>
            </a:r>
            <a:r>
              <a:rPr lang="fr-FR" sz="2400" b="0" i="0" u="none" strike="noStrike" dirty="0" err="1">
                <a:effectLst/>
                <a:latin typeface="Söhne"/>
              </a:rPr>
              <a:t>magnetic</a:t>
            </a:r>
            <a:r>
              <a:rPr lang="fr-FR" sz="2400" b="0" i="0" u="none" strike="noStrike" dirty="0"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effectLst/>
                <a:latin typeface="Söhne"/>
              </a:rPr>
              <a:t>field</a:t>
            </a:r>
            <a:r>
              <a:rPr lang="fr-FR" sz="2400" b="0" i="0" u="none" strike="noStrike" dirty="0">
                <a:effectLst/>
                <a:latin typeface="Söhne"/>
              </a:rPr>
              <a:t> gradients </a:t>
            </a:r>
            <a:r>
              <a:rPr lang="fr-FR" sz="2400" b="0" i="0" u="none" strike="noStrike" dirty="0" err="1">
                <a:effectLst/>
                <a:latin typeface="Söhne"/>
              </a:rPr>
              <a:t>applied</a:t>
            </a:r>
            <a:r>
              <a:rPr lang="fr-FR" sz="2400" b="0" i="0" u="none" strike="noStrike" dirty="0">
                <a:effectLst/>
                <a:latin typeface="Söhne"/>
              </a:rPr>
              <a:t> in the </a:t>
            </a:r>
            <a:r>
              <a:rPr lang="fr-FR" sz="2400" b="0" i="0" u="none" strike="noStrike" dirty="0" err="1">
                <a:effectLst/>
                <a:latin typeface="Söhne"/>
              </a:rPr>
              <a:t>three</a:t>
            </a:r>
            <a:r>
              <a:rPr lang="fr-FR" sz="2400" b="0" i="0" u="none" strike="noStrike" dirty="0">
                <a:effectLst/>
                <a:latin typeface="Söhne"/>
              </a:rPr>
              <a:t> planes of </a:t>
            </a:r>
            <a:r>
              <a:rPr lang="fr-FR" sz="2400" b="0" i="0" u="none" strike="noStrike" dirty="0" err="1">
                <a:effectLst/>
                <a:latin typeface="Söhne"/>
              </a:rPr>
              <a:t>space</a:t>
            </a:r>
            <a:r>
              <a:rPr lang="fr-FR" sz="2400" b="0" i="0" u="none" strike="noStrike" dirty="0">
                <a:effectLst/>
                <a:latin typeface="Söhne"/>
              </a:rPr>
              <a:t> at </a:t>
            </a:r>
            <a:r>
              <a:rPr lang="fr-FR" sz="2400" b="0" i="0" u="none" strike="noStrike" dirty="0" err="1">
                <a:effectLst/>
                <a:latin typeface="Söhne"/>
              </a:rPr>
              <a:t>different</a:t>
            </a:r>
            <a:r>
              <a:rPr lang="fr-FR" sz="2400" b="0" i="0" u="none" strike="noStrike" dirty="0">
                <a:effectLst/>
                <a:latin typeface="Söhne"/>
              </a:rPr>
              <a:t> times </a:t>
            </a:r>
            <a:r>
              <a:rPr lang="fr-FR" sz="2400" b="0" i="0" u="none" strike="noStrike" dirty="0" err="1">
                <a:effectLst/>
                <a:latin typeface="Söhne"/>
              </a:rPr>
              <a:t>during</a:t>
            </a:r>
            <a:r>
              <a:rPr lang="fr-FR" sz="2400" b="0" i="0" u="none" strike="noStrike" dirty="0">
                <a:effectLst/>
                <a:latin typeface="Söhne"/>
              </a:rPr>
              <a:t> the </a:t>
            </a:r>
            <a:r>
              <a:rPr lang="fr-FR" sz="2400" b="0" i="0" u="none" strike="noStrike" dirty="0" err="1">
                <a:effectLst/>
                <a:latin typeface="Söhne"/>
              </a:rPr>
              <a:t>sequence</a:t>
            </a:r>
            <a:r>
              <a:rPr lang="fr-FR" sz="2400" b="0" i="0" u="none" strike="noStrike" dirty="0">
                <a:effectLst/>
                <a:latin typeface="Söhne"/>
              </a:rPr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448" y="3429000"/>
            <a:ext cx="3024335" cy="2325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218" y="3612264"/>
            <a:ext cx="3022511" cy="193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7829" y="3657486"/>
            <a:ext cx="3096344" cy="1846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2189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3D </a:t>
            </a:r>
            <a:r>
              <a:rPr lang="fr-FR" sz="3600" dirty="0" err="1"/>
              <a:t>encoding</a:t>
            </a:r>
            <a:endParaRPr lang="fr-FR" sz="36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1002" y="1484784"/>
            <a:ext cx="2551419" cy="1792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3956" t="6097" r="57627"/>
          <a:stretch>
            <a:fillRect/>
          </a:stretch>
        </p:blipFill>
        <p:spPr bwMode="auto">
          <a:xfrm>
            <a:off x="1541140" y="1484784"/>
            <a:ext cx="2016224" cy="221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6649" t="27435"/>
          <a:stretch>
            <a:fillRect/>
          </a:stretch>
        </p:blipFill>
        <p:spPr bwMode="auto">
          <a:xfrm>
            <a:off x="5734388" y="1700808"/>
            <a:ext cx="258772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0652" y="1700808"/>
            <a:ext cx="2483768" cy="1389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8659" y="3121701"/>
            <a:ext cx="23622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4171" y="3739142"/>
            <a:ext cx="3312368" cy="2166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èche vers le bas 8"/>
          <p:cNvSpPr/>
          <p:nvPr/>
        </p:nvSpPr>
        <p:spPr>
          <a:xfrm>
            <a:off x="2279577" y="1772816"/>
            <a:ext cx="45719" cy="576064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735330" y="3295105"/>
            <a:ext cx="476752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latin typeface="BrowalliaUPC" pitchFamily="34" charset="-34"/>
                <a:cs typeface="BrowalliaUPC" pitchFamily="34" charset="-34"/>
              </a:rPr>
              <a:t>Tac = TR ∙ </a:t>
            </a:r>
            <a:r>
              <a:rPr lang="fr-FR" sz="2800" b="1" dirty="0" err="1">
                <a:latin typeface="BrowalliaUPC" pitchFamily="34" charset="-34"/>
                <a:cs typeface="BrowalliaUPC" pitchFamily="34" charset="-34"/>
              </a:rPr>
              <a:t>NPy</a:t>
            </a:r>
            <a:r>
              <a:rPr lang="fr-FR" sz="2800" b="1" dirty="0">
                <a:latin typeface="BrowalliaUPC" pitchFamily="34" charset="-34"/>
                <a:cs typeface="BrowalliaUPC" pitchFamily="34" charset="-34"/>
              </a:rPr>
              <a:t> ∙ </a:t>
            </a:r>
            <a:r>
              <a:rPr lang="fr-FR" sz="2800" b="1" dirty="0" err="1">
                <a:latin typeface="BrowalliaUPC" pitchFamily="34" charset="-34"/>
                <a:cs typeface="BrowalliaUPC" pitchFamily="34" charset="-34"/>
              </a:rPr>
              <a:t>NPz</a:t>
            </a:r>
            <a:r>
              <a:rPr lang="fr-FR" sz="2800" b="1" dirty="0">
                <a:latin typeface="BrowalliaUPC" pitchFamily="34" charset="-34"/>
                <a:cs typeface="BrowalliaUPC" pitchFamily="34" charset="-34"/>
              </a:rPr>
              <a:t> ∙ </a:t>
            </a:r>
            <a:r>
              <a:rPr lang="fr-FR" sz="2800" b="1" dirty="0" err="1">
                <a:latin typeface="BrowalliaUPC" pitchFamily="34" charset="-34"/>
                <a:cs typeface="BrowalliaUPC" pitchFamily="34" charset="-34"/>
              </a:rPr>
              <a:t>Nex</a:t>
            </a:r>
            <a:endParaRPr lang="fr-FR" sz="2800" b="1" dirty="0">
              <a:latin typeface="BrowalliaUPC" pitchFamily="34" charset="-34"/>
              <a:cs typeface="BrowalliaUPC" pitchFamily="34" charset="-34"/>
            </a:endParaRPr>
          </a:p>
          <a:p>
            <a:r>
              <a:rPr lang="fr-FR" sz="2400" dirty="0">
                <a:latin typeface="BrowalliaUPC" pitchFamily="34" charset="-34"/>
                <a:cs typeface="BrowalliaUPC" pitchFamily="34" charset="-34"/>
              </a:rPr>
              <a:t> </a:t>
            </a:r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With</a:t>
            </a:r>
            <a:endParaRPr lang="fr-FR" sz="2400" dirty="0">
              <a:latin typeface="BrowalliaUPC" pitchFamily="34" charset="-34"/>
              <a:cs typeface="BrowalliaUPC" pitchFamily="34" charset="-34"/>
            </a:endParaRPr>
          </a:p>
          <a:p>
            <a:r>
              <a:rPr lang="fr-FR" sz="2400" dirty="0">
                <a:latin typeface="BrowalliaUPC" pitchFamily="34" charset="-34"/>
                <a:cs typeface="BrowalliaUPC" pitchFamily="34" charset="-34"/>
              </a:rPr>
              <a:t>TR = </a:t>
            </a:r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repetition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 time</a:t>
            </a:r>
          </a:p>
          <a:p>
            <a:r>
              <a:rPr lang="fr-FR" sz="2400" dirty="0">
                <a:latin typeface="BrowalliaUPC" pitchFamily="34" charset="-34"/>
                <a:cs typeface="BrowalliaUPC" pitchFamily="34" charset="-34"/>
              </a:rPr>
              <a:t>TE = </a:t>
            </a:r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echo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 time</a:t>
            </a:r>
          </a:p>
          <a:p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NPy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 = </a:t>
            </a:r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Number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 of </a:t>
            </a:r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encoding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steps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 in the y-axis.</a:t>
            </a:r>
          </a:p>
          <a:p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NPz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= </a:t>
            </a:r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Number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 of </a:t>
            </a:r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encoding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steps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 in the y-axis </a:t>
            </a:r>
          </a:p>
          <a:p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Nex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= </a:t>
            </a:r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Number</a:t>
            </a:r>
            <a:r>
              <a:rPr lang="fr-FR" sz="2400" dirty="0">
                <a:latin typeface="BrowalliaUPC" pitchFamily="34" charset="-34"/>
                <a:cs typeface="BrowalliaUPC" pitchFamily="34" charset="-34"/>
              </a:rPr>
              <a:t> of </a:t>
            </a:r>
            <a:r>
              <a:rPr lang="fr-FR" sz="2400" dirty="0" err="1">
                <a:latin typeface="BrowalliaUPC" pitchFamily="34" charset="-34"/>
                <a:cs typeface="BrowalliaUPC" pitchFamily="34" charset="-34"/>
              </a:rPr>
              <a:t>averages</a:t>
            </a:r>
            <a:endParaRPr lang="fr-FR" sz="2400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86423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97BA8-F014-44FE-B9BE-EE74FC67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Gradients : spatial </a:t>
            </a:r>
            <a:r>
              <a:rPr lang="fr-FR" dirty="0" err="1"/>
              <a:t>encoding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17243" y="1772816"/>
            <a:ext cx="820891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0" i="0" u="none" strike="noStrike" dirty="0">
                <a:solidFill>
                  <a:srgbClr val="FF0000"/>
                </a:solidFill>
                <a:effectLst/>
                <a:latin typeface="Söhne"/>
              </a:rPr>
              <a:t>The spatial </a:t>
            </a:r>
            <a:r>
              <a:rPr lang="fr-FR" sz="2400" b="0" i="0" u="none" strike="noStrike" dirty="0" err="1">
                <a:solidFill>
                  <a:srgbClr val="FF0000"/>
                </a:solidFill>
                <a:effectLst/>
                <a:latin typeface="Söhne"/>
              </a:rPr>
              <a:t>encoding</a:t>
            </a:r>
            <a:r>
              <a:rPr lang="fr-FR" sz="2400" b="0" i="0" u="none" strike="noStrike" dirty="0">
                <a:solidFill>
                  <a:srgbClr val="FF0000"/>
                </a:solidFill>
                <a:effectLst/>
                <a:latin typeface="Söhne"/>
              </a:rPr>
              <a:t> relies on the successive application of </a:t>
            </a:r>
            <a:r>
              <a:rPr lang="fr-FR" sz="2400" b="0" i="0" u="none" strike="noStrike" dirty="0" err="1">
                <a:solidFill>
                  <a:srgbClr val="FF0000"/>
                </a:solidFill>
                <a:effectLst/>
                <a:latin typeface="Söhne"/>
              </a:rPr>
              <a:t>magnetic</a:t>
            </a:r>
            <a:r>
              <a:rPr lang="fr-FR" sz="2400" b="0" i="0" u="none" strike="noStrike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fr-FR" sz="2400" b="0" i="0" u="none" strike="noStrike" dirty="0" err="1">
                <a:solidFill>
                  <a:srgbClr val="FF0000"/>
                </a:solidFill>
                <a:effectLst/>
                <a:latin typeface="Söhne"/>
              </a:rPr>
              <a:t>field</a:t>
            </a:r>
            <a:r>
              <a:rPr lang="fr-FR" sz="2400" b="0" i="0" u="none" strike="noStrike" dirty="0">
                <a:solidFill>
                  <a:srgbClr val="FF0000"/>
                </a:solidFill>
                <a:effectLst/>
                <a:latin typeface="Söhne"/>
              </a:rPr>
              <a:t> gradients.</a:t>
            </a:r>
          </a:p>
          <a:p>
            <a:pPr algn="ctr"/>
            <a:endParaRPr lang="fr-FR" sz="2000" b="0" i="0" u="none" strike="noStrike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A slice </a:t>
            </a:r>
            <a:r>
              <a:rPr lang="fr-FR" sz="2000" b="0" i="0" u="none" strike="noStrike" dirty="0" err="1">
                <a:effectLst/>
                <a:latin typeface="Söhne"/>
              </a:rPr>
              <a:t>selection</a:t>
            </a:r>
            <a:r>
              <a:rPr lang="fr-FR" sz="2000" b="0" i="0" u="none" strike="noStrike" dirty="0">
                <a:effectLst/>
                <a:latin typeface="Söhne"/>
              </a:rPr>
              <a:t> gradient (GSS) </a:t>
            </a:r>
            <a:r>
              <a:rPr lang="fr-FR" sz="2000" b="0" i="0" u="none" strike="noStrike" dirty="0" err="1">
                <a:effectLst/>
                <a:latin typeface="Söhne"/>
              </a:rPr>
              <a:t>is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applied</a:t>
            </a:r>
            <a:r>
              <a:rPr lang="fr-FR" sz="2000" b="0" i="0" u="none" strike="noStrike" dirty="0">
                <a:effectLst/>
                <a:latin typeface="Söhne"/>
              </a:rPr>
              <a:t> to select the </a:t>
            </a:r>
            <a:r>
              <a:rPr lang="fr-FR" sz="2000" b="0" i="0" u="none" strike="noStrike" dirty="0" err="1">
                <a:effectLst/>
                <a:latin typeface="Söhne"/>
              </a:rPr>
              <a:t>anatomical</a:t>
            </a:r>
            <a:r>
              <a:rPr lang="fr-FR" sz="2000" b="0" i="0" u="none" strike="noStrike" dirty="0">
                <a:effectLst/>
                <a:latin typeface="Söhne"/>
              </a:rPr>
              <a:t> volume/slice to </a:t>
            </a:r>
            <a:r>
              <a:rPr lang="fr-FR" sz="2000" b="0" i="0" u="none" strike="noStrike" dirty="0" err="1">
                <a:effectLst/>
                <a:latin typeface="Söhne"/>
              </a:rPr>
              <a:t>be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explored</a:t>
            </a:r>
            <a:r>
              <a:rPr lang="fr-FR" sz="2000" b="0" i="0" u="none" strike="noStrike" dirty="0">
                <a:effectLst/>
                <a:latin typeface="Söhne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0" i="0" u="none" strike="noStrike" dirty="0">
                <a:effectLst/>
                <a:latin typeface="Söhne"/>
              </a:rPr>
              <a:t>Inside </a:t>
            </a:r>
            <a:r>
              <a:rPr lang="fr-FR" sz="2000" b="0" i="0" u="none" strike="noStrike" dirty="0" err="1">
                <a:effectLst/>
                <a:latin typeface="Söhne"/>
              </a:rPr>
              <a:t>this</a:t>
            </a:r>
            <a:r>
              <a:rPr lang="fr-FR" sz="2000" b="0" i="0" u="none" strike="noStrike" dirty="0">
                <a:effectLst/>
                <a:latin typeface="Söhne"/>
              </a:rPr>
              <a:t> volume, the position of </a:t>
            </a:r>
            <a:r>
              <a:rPr lang="fr-FR" sz="2000" b="0" i="0" u="none" strike="noStrike" dirty="0" err="1">
                <a:effectLst/>
                <a:latin typeface="Söhne"/>
              </a:rPr>
              <a:t>each</a:t>
            </a:r>
            <a:r>
              <a:rPr lang="fr-FR" sz="2000" b="0" i="0" u="none" strike="noStrike" dirty="0">
                <a:effectLst/>
                <a:latin typeface="Söhne"/>
              </a:rPr>
              <a:t> point </a:t>
            </a:r>
            <a:r>
              <a:rPr lang="fr-FR" sz="2000" b="0" i="0" u="none" strike="noStrike" dirty="0" err="1">
                <a:effectLst/>
                <a:latin typeface="Söhne"/>
              </a:rPr>
              <a:t>is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encoded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vertically</a:t>
            </a:r>
            <a:r>
              <a:rPr lang="fr-FR" sz="2000" b="0" i="0" u="none" strike="noStrike" dirty="0">
                <a:effectLst/>
                <a:latin typeface="Söhne"/>
              </a:rPr>
              <a:t> by </a:t>
            </a:r>
            <a:r>
              <a:rPr lang="fr-FR" sz="2000" b="0" i="0" u="none" strike="noStrike" dirty="0" err="1">
                <a:effectLst/>
                <a:latin typeface="Söhne"/>
              </a:rPr>
              <a:t>applying</a:t>
            </a:r>
            <a:r>
              <a:rPr lang="fr-FR" sz="2000" b="0" i="0" u="none" strike="noStrike" dirty="0">
                <a:effectLst/>
                <a:latin typeface="Söhne"/>
              </a:rPr>
              <a:t> a phase </a:t>
            </a:r>
            <a:r>
              <a:rPr lang="fr-FR" sz="2000" b="0" i="0" u="none" strike="noStrike" dirty="0" err="1">
                <a:effectLst/>
                <a:latin typeface="Söhne"/>
              </a:rPr>
              <a:t>encoding</a:t>
            </a:r>
            <a:r>
              <a:rPr lang="fr-FR" sz="2000" b="0" i="0" u="none" strike="noStrike" dirty="0">
                <a:effectLst/>
                <a:latin typeface="Söhne"/>
              </a:rPr>
              <a:t> gradient (G</a:t>
            </a:r>
            <a:r>
              <a:rPr lang="el-GR" sz="2000" b="0" i="0" u="none" strike="noStrike" dirty="0">
                <a:effectLst/>
                <a:latin typeface="Söhne"/>
              </a:rPr>
              <a:t>φ) </a:t>
            </a:r>
            <a:r>
              <a:rPr lang="fr-FR" sz="2000" b="0" i="0" u="none" strike="noStrike" dirty="0">
                <a:effectLst/>
                <a:latin typeface="Söhne"/>
              </a:rPr>
              <a:t>and </a:t>
            </a:r>
            <a:r>
              <a:rPr lang="fr-FR" sz="2000" b="0" i="0" u="none" strike="noStrike" dirty="0" err="1">
                <a:effectLst/>
                <a:latin typeface="Söhne"/>
              </a:rPr>
              <a:t>horizontally</a:t>
            </a:r>
            <a:r>
              <a:rPr lang="fr-FR" sz="2000" b="0" i="0" u="none" strike="noStrike" dirty="0">
                <a:effectLst/>
                <a:latin typeface="Söhne"/>
              </a:rPr>
              <a:t> by </a:t>
            </a:r>
            <a:r>
              <a:rPr lang="fr-FR" sz="2000" b="0" i="0" u="none" strike="noStrike" dirty="0" err="1">
                <a:effectLst/>
                <a:latin typeface="Söhne"/>
              </a:rPr>
              <a:t>applying</a:t>
            </a:r>
            <a:r>
              <a:rPr lang="fr-FR" sz="2000" b="0" i="0" u="none" strike="noStrike" dirty="0">
                <a:effectLst/>
                <a:latin typeface="Söhne"/>
              </a:rPr>
              <a:t> a </a:t>
            </a:r>
            <a:r>
              <a:rPr lang="fr-FR" sz="2000" b="0" i="0" u="none" strike="noStrike" dirty="0" err="1">
                <a:effectLst/>
                <a:latin typeface="Söhne"/>
              </a:rPr>
              <a:t>frequency</a:t>
            </a:r>
            <a:r>
              <a:rPr lang="fr-FR" sz="2000" b="0" i="0" u="none" strike="noStrike" dirty="0">
                <a:effectLst/>
                <a:latin typeface="Söhne"/>
              </a:rPr>
              <a:t> </a:t>
            </a:r>
            <a:r>
              <a:rPr lang="fr-FR" sz="2000" b="0" i="0" u="none" strike="noStrike" dirty="0" err="1">
                <a:effectLst/>
                <a:latin typeface="Söhne"/>
              </a:rPr>
              <a:t>encoding</a:t>
            </a:r>
            <a:r>
              <a:rPr lang="fr-FR" sz="2000" b="0" i="0" u="none" strike="noStrike" dirty="0">
                <a:effectLst/>
                <a:latin typeface="Söhne"/>
              </a:rPr>
              <a:t> gradient (G</a:t>
            </a:r>
            <a:r>
              <a:rPr lang="el-GR" sz="2000" b="0" i="0" u="none" strike="noStrike" dirty="0">
                <a:effectLst/>
                <a:latin typeface="Söhne"/>
              </a:rPr>
              <a:t>ω).</a:t>
            </a:r>
            <a:endParaRPr lang="fr-FR" sz="2000" b="0" i="0" u="none" strike="noStrike" dirty="0"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l-GR" sz="2000" b="0" i="0" u="none" strike="noStrike" dirty="0">
              <a:effectLst/>
              <a:latin typeface="Söhne"/>
            </a:endParaRPr>
          </a:p>
          <a:p>
            <a:pPr algn="ctr"/>
            <a:r>
              <a:rPr lang="fr-FR" sz="2000" b="1" i="0" u="none" strike="noStrike" dirty="0">
                <a:effectLst/>
                <a:latin typeface="Söhne"/>
              </a:rPr>
              <a:t>The </a:t>
            </a:r>
            <a:r>
              <a:rPr lang="fr-FR" sz="2000" b="1" i="0" u="none" strike="noStrike" dirty="0" err="1">
                <a:effectLst/>
                <a:latin typeface="Söhne"/>
              </a:rPr>
              <a:t>different</a:t>
            </a:r>
            <a:r>
              <a:rPr lang="fr-FR" sz="2000" b="1" i="0" u="none" strike="noStrike" dirty="0">
                <a:effectLst/>
                <a:latin typeface="Söhne"/>
              </a:rPr>
              <a:t> gradients have </a:t>
            </a:r>
            <a:r>
              <a:rPr lang="fr-FR" sz="2000" b="1" i="0" u="none" strike="noStrike" dirty="0" err="1">
                <a:effectLst/>
                <a:latin typeface="Söhne"/>
              </a:rPr>
              <a:t>identical</a:t>
            </a:r>
            <a:r>
              <a:rPr lang="fr-FR" sz="2000" b="1" i="0" u="none" strike="noStrike" dirty="0">
                <a:effectLst/>
                <a:latin typeface="Söhne"/>
              </a:rPr>
              <a:t> </a:t>
            </a:r>
            <a:r>
              <a:rPr lang="fr-FR" sz="2000" b="1" i="0" u="none" strike="noStrike" dirty="0" err="1">
                <a:effectLst/>
                <a:latin typeface="Söhne"/>
              </a:rPr>
              <a:t>properties</a:t>
            </a:r>
            <a:r>
              <a:rPr lang="fr-FR" sz="2000" b="1" i="0" u="none" strike="noStrike" dirty="0">
                <a:effectLst/>
                <a:latin typeface="Söhne"/>
              </a:rPr>
              <a:t> but are </a:t>
            </a:r>
            <a:r>
              <a:rPr lang="fr-FR" sz="2000" b="1" i="0" u="none" strike="noStrike" dirty="0" err="1">
                <a:effectLst/>
                <a:latin typeface="Söhne"/>
              </a:rPr>
              <a:t>applied</a:t>
            </a:r>
            <a:r>
              <a:rPr lang="fr-FR" sz="2000" b="1" i="0" u="none" strike="noStrike" dirty="0">
                <a:effectLst/>
                <a:latin typeface="Söhne"/>
              </a:rPr>
              <a:t> at distinct times and in </a:t>
            </a:r>
            <a:r>
              <a:rPr lang="fr-FR" sz="2000" b="1" i="0" u="none" strike="noStrike" dirty="0" err="1">
                <a:effectLst/>
                <a:latin typeface="Söhne"/>
              </a:rPr>
              <a:t>different</a:t>
            </a:r>
            <a:r>
              <a:rPr lang="fr-FR" sz="2000" b="1" i="0" u="none" strike="noStrike" dirty="0">
                <a:effectLst/>
                <a:latin typeface="Söhne"/>
              </a:rPr>
              <a:t> directions.</a:t>
            </a:r>
          </a:p>
          <a:p>
            <a:pPr algn="ctr"/>
            <a:endParaRPr lang="fr-FR" sz="2000" u="sng" dirty="0"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41812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F22FA-36F4-4D6E-B794-F28A95F2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Total scan duration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AA65485-3593-49F3-AC0D-9BD3009451BF}"/>
              </a:ext>
            </a:extLst>
          </p:cNvPr>
          <p:cNvSpPr txBox="1"/>
          <p:nvPr/>
        </p:nvSpPr>
        <p:spPr>
          <a:xfrm>
            <a:off x="3935760" y="1991532"/>
            <a:ext cx="2996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Tac = TR x </a:t>
            </a:r>
            <a:r>
              <a:rPr lang="fr-FR" sz="2400" dirty="0" err="1"/>
              <a:t>Nlines</a:t>
            </a:r>
            <a:r>
              <a:rPr lang="fr-FR" sz="2400" dirty="0"/>
              <a:t> x </a:t>
            </a:r>
            <a:r>
              <a:rPr lang="fr-FR" sz="2400" dirty="0" err="1"/>
              <a:t>Nex</a:t>
            </a:r>
            <a:endParaRPr lang="en-US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C86BDD-69D2-412D-850E-7251A77D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88" y="3041265"/>
            <a:ext cx="7416824" cy="2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437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&amp;amp;S Musique Notes partition cl&amp;eacute; de Sol d&amp;eacute;coration Murale Fer forg&amp;eacute; Neuf Metal Relief 67x45x3c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253">
            <a:off x="2142410" y="1964094"/>
            <a:ext cx="2664296" cy="17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RM du cartilage du genou. – Imagerie de l'appareil locomoteu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5" b="34051"/>
          <a:stretch/>
        </p:blipFill>
        <p:spPr bwMode="auto">
          <a:xfrm rot="20676444">
            <a:off x="5872629" y="2329997"/>
            <a:ext cx="4343467" cy="107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ins Gifs animes, images transparent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558" y="3007806"/>
            <a:ext cx="11811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ins Gifs animes, images transparente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7" y="2874851"/>
            <a:ext cx="11811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999836" y="4509120"/>
            <a:ext cx="8488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 pulse </a:t>
            </a:r>
            <a:r>
              <a:rPr lang="fr-FR" sz="2000" dirty="0" err="1"/>
              <a:t>sequence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like a music score for protons.</a:t>
            </a:r>
          </a:p>
          <a:p>
            <a:endParaRPr lang="fr-FR" sz="2000" dirty="0"/>
          </a:p>
          <a:p>
            <a:r>
              <a:rPr lang="fr-FR" sz="2000" dirty="0"/>
              <a:t>The </a:t>
            </a:r>
            <a:r>
              <a:rPr lang="fr-FR" sz="2000" dirty="0" err="1"/>
              <a:t>ingredients</a:t>
            </a:r>
            <a:r>
              <a:rPr lang="fr-FR" sz="2000" dirty="0"/>
              <a:t> are not notes but RF pulses, gradient pulses, and </a:t>
            </a:r>
            <a:r>
              <a:rPr lang="fr-FR" sz="2000" dirty="0" err="1"/>
              <a:t>delays</a:t>
            </a:r>
            <a:r>
              <a:rPr lang="fr-FR" sz="2000" dirty="0"/>
              <a:t>.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82F4B7E-EE62-DF63-A66E-AA837F7F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sz="4000" dirty="0" err="1"/>
              <a:t>Sequence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0934691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9854" y="113368"/>
            <a:ext cx="10515600" cy="1325563"/>
          </a:xfrm>
        </p:spPr>
        <p:txBody>
          <a:bodyPr>
            <a:normAutofit/>
          </a:bodyPr>
          <a:lstStyle/>
          <a:p>
            <a:r>
              <a:rPr lang="fr-FR" sz="4000" dirty="0" err="1"/>
              <a:t>From</a:t>
            </a:r>
            <a:r>
              <a:rPr lang="fr-FR" sz="4000" dirty="0"/>
              <a:t> signal to image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1649282" y="1812963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When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the system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recovers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the signal,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it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fills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a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mathematical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space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called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Fourier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space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or k-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space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. 	</a:t>
            </a:r>
          </a:p>
          <a:p>
            <a:pPr>
              <a:defRPr/>
            </a:pPr>
            <a:endParaRPr lang="fr-FR" sz="2400" kern="0" dirty="0">
              <a:solidFill>
                <a:sysClr val="windowText" lastClr="000000"/>
              </a:solidFill>
              <a:cs typeface="BrowalliaUPC" pitchFamily="34" charset="-34"/>
            </a:endParaRPr>
          </a:p>
          <a:p>
            <a:pPr algn="ctr">
              <a:defRPr/>
            </a:pPr>
            <a:r>
              <a:rPr lang="fr-FR" sz="2400" kern="0" dirty="0">
                <a:solidFill>
                  <a:srgbClr val="FF0000"/>
                </a:solidFill>
                <a:cs typeface="BrowalliaUPC" pitchFamily="34" charset="-34"/>
              </a:rPr>
              <a:t>This k-</a:t>
            </a:r>
            <a:r>
              <a:rPr lang="fr-FR" sz="2400" kern="0" dirty="0" err="1">
                <a:solidFill>
                  <a:srgbClr val="FF0000"/>
                </a:solidFill>
                <a:cs typeface="BrowalliaUPC" pitchFamily="34" charset="-34"/>
              </a:rPr>
              <a:t>space</a:t>
            </a:r>
            <a:r>
              <a:rPr lang="fr-FR" sz="2400" kern="0" dirty="0">
                <a:solidFill>
                  <a:srgbClr val="FF0000"/>
                </a:solidFill>
                <a:cs typeface="BrowalliaUPC" pitchFamily="34" charset="-34"/>
              </a:rPr>
              <a:t> </a:t>
            </a:r>
            <a:r>
              <a:rPr lang="fr-FR" sz="2400" kern="0" dirty="0" err="1">
                <a:solidFill>
                  <a:srgbClr val="FF0000"/>
                </a:solidFill>
                <a:cs typeface="BrowalliaUPC" pitchFamily="34" charset="-34"/>
              </a:rPr>
              <a:t>will</a:t>
            </a:r>
            <a:r>
              <a:rPr lang="fr-FR" sz="2400" kern="0" dirty="0">
                <a:solidFill>
                  <a:srgbClr val="FF0000"/>
                </a:solidFill>
                <a:cs typeface="BrowalliaUPC" pitchFamily="34" charset="-34"/>
              </a:rPr>
              <a:t> </a:t>
            </a:r>
            <a:r>
              <a:rPr lang="fr-FR" sz="2400" kern="0" dirty="0" err="1">
                <a:solidFill>
                  <a:srgbClr val="FF0000"/>
                </a:solidFill>
                <a:cs typeface="BrowalliaUPC" pitchFamily="34" charset="-34"/>
              </a:rPr>
              <a:t>contain</a:t>
            </a:r>
            <a:r>
              <a:rPr lang="fr-FR" sz="2400" kern="0" dirty="0">
                <a:solidFill>
                  <a:srgbClr val="FF0000"/>
                </a:solidFill>
                <a:cs typeface="BrowalliaUPC" pitchFamily="34" charset="-34"/>
              </a:rPr>
              <a:t> all the information </a:t>
            </a:r>
            <a:r>
              <a:rPr lang="fr-FR" sz="2400" kern="0" dirty="0" err="1">
                <a:solidFill>
                  <a:srgbClr val="FF0000"/>
                </a:solidFill>
                <a:cs typeface="BrowalliaUPC" pitchFamily="34" charset="-34"/>
              </a:rPr>
              <a:t>necessary</a:t>
            </a:r>
            <a:r>
              <a:rPr lang="fr-FR" sz="2400" kern="0" dirty="0">
                <a:solidFill>
                  <a:srgbClr val="FF0000"/>
                </a:solidFill>
                <a:cs typeface="BrowalliaUPC" pitchFamily="34" charset="-34"/>
              </a:rPr>
              <a:t> for the formation of the image.</a:t>
            </a:r>
          </a:p>
          <a:p>
            <a:pPr>
              <a:defRPr/>
            </a:pPr>
            <a:endParaRPr lang="fr-FR" sz="2400" kern="0" dirty="0">
              <a:solidFill>
                <a:sysClr val="windowText" lastClr="000000"/>
              </a:solidFill>
              <a:cs typeface="BrowalliaUPC" pitchFamily="34" charset="-34"/>
            </a:endParaRPr>
          </a:p>
          <a:p>
            <a:pPr>
              <a:defRPr/>
            </a:pP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The k-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space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is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transformed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into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the image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through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a double Fourier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transform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, and the image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is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transformed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back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into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Fourier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space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through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 a double inverse Fourier </a:t>
            </a:r>
            <a:r>
              <a:rPr lang="fr-FR" sz="2400" kern="0" dirty="0" err="1">
                <a:solidFill>
                  <a:sysClr val="windowText" lastClr="000000"/>
                </a:solidFill>
                <a:cs typeface="BrowalliaUPC" pitchFamily="34" charset="-34"/>
              </a:rPr>
              <a:t>transform</a:t>
            </a:r>
            <a:r>
              <a:rPr lang="fr-FR" sz="2400" kern="0" dirty="0">
                <a:solidFill>
                  <a:sysClr val="windowText" lastClr="000000"/>
                </a:solidFill>
                <a:cs typeface="BrowalliaUPC" pitchFamily="34" charset="-34"/>
              </a:rPr>
              <a:t>.</a:t>
            </a:r>
          </a:p>
          <a:p>
            <a:pPr>
              <a:defRPr/>
            </a:pPr>
            <a:endParaRPr lang="fr-FR" kern="0" dirty="0">
              <a:solidFill>
                <a:sysClr val="windowText" lastClr="000000"/>
              </a:solidFill>
              <a:cs typeface="BrowalliaUPC" pitchFamily="34" charset="-34"/>
            </a:endParaRPr>
          </a:p>
        </p:txBody>
      </p:sp>
      <p:pic>
        <p:nvPicPr>
          <p:cNvPr id="4" name="Picture 2" descr="http://invision.online.fr/arm/images/bale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80934" y="551244"/>
            <a:ext cx="1351384" cy="1261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9048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7E6C6AE-1F21-AC06-294A-B3C8D90D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6BC0-2008-4ABA-8FDD-40031F03F8BB}" type="datetime1">
              <a:rPr lang="fr-FR" smtClean="0"/>
              <a:t>28/04/2023</a:t>
            </a:fld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EF1E64-BD51-4376-5157-52A3F83D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89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C82EFDE-4076-18BB-87E6-A1FDC2AEE3E0}"/>
              </a:ext>
            </a:extLst>
          </p:cNvPr>
          <p:cNvSpPr txBox="1">
            <a:spLocks/>
          </p:cNvSpPr>
          <p:nvPr/>
        </p:nvSpPr>
        <p:spPr>
          <a:xfrm>
            <a:off x="479854" y="113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ccordAlt-ExtraBold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fr-FR" sz="4000"/>
              <a:t>From signal to image</a:t>
            </a:r>
            <a:endParaRPr lang="fr-FR" sz="4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0C9D6FD-E965-0D29-A082-7551A4DA8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9"/>
          <a:stretch/>
        </p:blipFill>
        <p:spPr bwMode="auto">
          <a:xfrm>
            <a:off x="1887479" y="2011800"/>
            <a:ext cx="8104599" cy="30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A37BBB-386C-5034-9951-69B5B032FE13}"/>
              </a:ext>
            </a:extLst>
          </p:cNvPr>
          <p:cNvSpPr/>
          <p:nvPr/>
        </p:nvSpPr>
        <p:spPr>
          <a:xfrm>
            <a:off x="4720282" y="2248930"/>
            <a:ext cx="2496064" cy="234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Fourier Transform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B9F52A-717E-6C97-F5ED-EE57391C0973}"/>
              </a:ext>
            </a:extLst>
          </p:cNvPr>
          <p:cNvSpPr/>
          <p:nvPr/>
        </p:nvSpPr>
        <p:spPr>
          <a:xfrm>
            <a:off x="4691746" y="3982995"/>
            <a:ext cx="2496064" cy="234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Fourier Transform 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AAB88F-F732-9D4B-9F57-3538FED1C638}"/>
              </a:ext>
            </a:extLst>
          </p:cNvPr>
          <p:cNvSpPr/>
          <p:nvPr/>
        </p:nvSpPr>
        <p:spPr>
          <a:xfrm>
            <a:off x="7553085" y="2131541"/>
            <a:ext cx="2496064" cy="234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797DC7-E946-2BFC-1663-6D85CF080E4F}"/>
              </a:ext>
            </a:extLst>
          </p:cNvPr>
          <p:cNvSpPr/>
          <p:nvPr/>
        </p:nvSpPr>
        <p:spPr>
          <a:xfrm>
            <a:off x="2224218" y="2102077"/>
            <a:ext cx="2496064" cy="234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K-Space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139EBC-B542-EC3D-A992-2E88779E2390}"/>
              </a:ext>
            </a:extLst>
          </p:cNvPr>
          <p:cNvSpPr/>
          <p:nvPr/>
        </p:nvSpPr>
        <p:spPr>
          <a:xfrm>
            <a:off x="2055342" y="4785116"/>
            <a:ext cx="2496064" cy="234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Frequency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5F3750-EACA-7E1B-6409-54C2D14F661B}"/>
              </a:ext>
            </a:extLst>
          </p:cNvPr>
          <p:cNvSpPr/>
          <p:nvPr/>
        </p:nvSpPr>
        <p:spPr>
          <a:xfrm>
            <a:off x="5167481" y="2479804"/>
            <a:ext cx="1544594" cy="358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50728-4B90-2038-ED84-54CD0F28E804}"/>
              </a:ext>
            </a:extLst>
          </p:cNvPr>
          <p:cNvSpPr/>
          <p:nvPr/>
        </p:nvSpPr>
        <p:spPr>
          <a:xfrm>
            <a:off x="5196017" y="3729663"/>
            <a:ext cx="1544594" cy="253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3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478088" y="26686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1"/>
          </p:nvPr>
        </p:nvSpPr>
        <p:spPr>
          <a:xfrm>
            <a:off x="755443" y="1817966"/>
            <a:ext cx="8820358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 "/>
            </a:pPr>
            <a:r>
              <a:rPr lang="fr-FR" dirty="0"/>
              <a:t>Have a </a:t>
            </a:r>
            <a:r>
              <a:rPr lang="fr-FR" dirty="0" err="1"/>
              <a:t>closer</a:t>
            </a:r>
            <a:r>
              <a:rPr lang="fr-FR" dirty="0"/>
              <a:t> look to the </a:t>
            </a:r>
            <a:r>
              <a:rPr lang="fr-FR" dirty="0" err="1"/>
              <a:t>previous</a:t>
            </a:r>
            <a:r>
              <a:rPr lang="fr-FR" dirty="0"/>
              <a:t> items: </a:t>
            </a:r>
            <a:endParaRPr dirty="0"/>
          </a:p>
          <a:p>
            <a:pPr marL="91440" lvl="0" indent="-139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fr-FR" dirty="0"/>
              <a:t>- </a:t>
            </a:r>
            <a:r>
              <a:rPr lang="fr-FR" b="1" dirty="0"/>
              <a:t>RIS</a:t>
            </a:r>
            <a:r>
              <a:rPr lang="fr-FR" dirty="0"/>
              <a:t> : </a:t>
            </a:r>
            <a:r>
              <a:rPr lang="fr-FR" dirty="0" err="1"/>
              <a:t>Radiology</a:t>
            </a:r>
            <a:r>
              <a:rPr lang="fr-FR" dirty="0"/>
              <a:t> Information System for the patient/appointement/ data management</a:t>
            </a:r>
            <a:endParaRPr dirty="0"/>
          </a:p>
          <a:p>
            <a:pPr marL="91440" lvl="0" indent="-139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fr-FR" dirty="0"/>
              <a:t>- </a:t>
            </a:r>
            <a:r>
              <a:rPr lang="fr-FR" b="1" dirty="0"/>
              <a:t>PACS</a:t>
            </a:r>
            <a:r>
              <a:rPr lang="fr-FR" dirty="0"/>
              <a:t> : stands for Picture </a:t>
            </a:r>
            <a:r>
              <a:rPr lang="fr-FR" dirty="0" err="1"/>
              <a:t>Archiving</a:t>
            </a:r>
            <a:r>
              <a:rPr lang="fr-FR" dirty="0"/>
              <a:t> and Communication System,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location </a:t>
            </a:r>
            <a:r>
              <a:rPr lang="fr-FR" dirty="0" err="1"/>
              <a:t>where</a:t>
            </a:r>
            <a:r>
              <a:rPr lang="fr-FR" dirty="0"/>
              <a:t> images are </a:t>
            </a:r>
            <a:r>
              <a:rPr lang="fr-FR" dirty="0" err="1"/>
              <a:t>stored</a:t>
            </a:r>
            <a:r>
              <a:rPr lang="fr-FR" dirty="0"/>
              <a:t>(DB)</a:t>
            </a:r>
            <a:endParaRPr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528328-AA2B-4147-3930-67E9AF74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D14A-4D8D-DD49-B2B8-EC572DCA1705}" type="datetime1">
              <a:rPr lang="fr-FR" smtClean="0"/>
              <a:t>27/04/2023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F717571-4493-FCC2-77DE-F15E27BA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1AA133-82E4-7A77-2449-7B10A40F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3688" y="2070884"/>
            <a:ext cx="3357586" cy="296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8450" y="2070884"/>
            <a:ext cx="3502665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lèche droite 4"/>
          <p:cNvSpPr/>
          <p:nvPr/>
        </p:nvSpPr>
        <p:spPr>
          <a:xfrm>
            <a:off x="6322482" y="3520735"/>
            <a:ext cx="571504" cy="357190"/>
          </a:xfrm>
          <a:prstGeom prst="rightArrow">
            <a:avLst/>
          </a:prstGeom>
          <a:solidFill>
            <a:srgbClr val="00FF00"/>
          </a:solidFill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304424" y="2967933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TF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rot="5400000" flipH="1" flipV="1">
            <a:off x="7322217" y="3463924"/>
            <a:ext cx="3929090" cy="1588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7429374" y="3571081"/>
            <a:ext cx="3920360" cy="10318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9358200" y="1356503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Ky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1144118" y="3642519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Kx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251062"/>
          </a:xfrm>
        </p:spPr>
        <p:txBody>
          <a:bodyPr>
            <a:normAutofit/>
          </a:bodyPr>
          <a:lstStyle/>
          <a:p>
            <a:r>
              <a:rPr lang="fr-FR" sz="3600" dirty="0" err="1"/>
              <a:t>From</a:t>
            </a:r>
            <a:r>
              <a:rPr lang="fr-FR" sz="3600" dirty="0"/>
              <a:t> signal to image– </a:t>
            </a:r>
            <a:r>
              <a:rPr lang="fr-FR" sz="2000" dirty="0"/>
              <a:t>k-</a:t>
            </a:r>
            <a:r>
              <a:rPr lang="fr-FR" sz="2000" dirty="0" err="1"/>
              <a:t>Space</a:t>
            </a:r>
            <a:r>
              <a:rPr lang="fr-FR" sz="2000" dirty="0"/>
              <a:t> and Fourier </a:t>
            </a:r>
            <a:r>
              <a:rPr lang="fr-FR" sz="2000" dirty="0" err="1"/>
              <a:t>Transform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5021145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690688"/>
            <a:ext cx="7586960" cy="440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32487" y="152400"/>
            <a:ext cx="10589740" cy="1251062"/>
          </a:xfrm>
        </p:spPr>
        <p:txBody>
          <a:bodyPr>
            <a:normAutofit/>
          </a:bodyPr>
          <a:lstStyle/>
          <a:p>
            <a:r>
              <a:rPr lang="fr-FR" sz="3600" dirty="0" err="1"/>
              <a:t>From</a:t>
            </a:r>
            <a:r>
              <a:rPr lang="fr-FR" sz="3600" dirty="0"/>
              <a:t> signal to image– </a:t>
            </a:r>
            <a:r>
              <a:rPr lang="fr-FR" sz="2000" dirty="0"/>
              <a:t>k-</a:t>
            </a:r>
            <a:r>
              <a:rPr lang="fr-FR" sz="2000" dirty="0" err="1"/>
              <a:t>Space</a:t>
            </a:r>
            <a:r>
              <a:rPr lang="fr-FR" sz="2000" dirty="0"/>
              <a:t> and Fourier </a:t>
            </a:r>
            <a:r>
              <a:rPr lang="fr-FR" sz="2000" dirty="0" err="1"/>
              <a:t>Transform</a:t>
            </a:r>
            <a:endParaRPr lang="fr-FR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3177495" y="1506022"/>
            <a:ext cx="448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K-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filling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: radial, </a:t>
            </a:r>
            <a:r>
              <a:rPr lang="fr-FR" dirty="0" err="1"/>
              <a:t>linear</a:t>
            </a:r>
            <a:r>
              <a:rPr lang="fr-FR" dirty="0"/>
              <a:t>, spiral …</a:t>
            </a:r>
          </a:p>
        </p:txBody>
      </p:sp>
    </p:spTree>
    <p:extLst>
      <p:ext uri="{BB962C8B-B14F-4D97-AF65-F5344CB8AC3E}">
        <p14:creationId xmlns:p14="http://schemas.microsoft.com/office/powerpoint/2010/main" val="29791801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B1AF5EC-E7C6-CAFB-E160-95AD044A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artifacts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C56CE62-1540-6B9C-4A6B-E0030CE65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2BF1E9C-5B32-7896-9AB8-7AC79868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0E25-B03F-CB45-A8CA-1CD1D604E088}" type="datetime1">
              <a:rPr lang="fr-FR" smtClean="0"/>
              <a:t>27/04/2023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C6D996-AE76-57E9-53D8-87168329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Mathieu NAUDIN - 2023 - Le Creusot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9AF5E1-6CC8-F5FD-614C-1FE815EA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785D-7876-473D-B2C6-28F193FCB87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91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C9B15-927F-4E76-A9E3-86686934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54EC8C-5AF9-4A59-921A-45974FE9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0012-63F0-734D-9BFF-F97ACBEC7B99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37E80C-7DFC-48A4-B773-54CA3038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5323E7-0ADE-476A-B025-06A83C88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93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E44470-796E-4004-9E2E-BA2F2DD57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6" t="25545" r="20155"/>
          <a:stretch/>
        </p:blipFill>
        <p:spPr>
          <a:xfrm>
            <a:off x="1303420" y="955051"/>
            <a:ext cx="3737013" cy="27400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D8140B0-0E07-44B7-878D-55C57C54D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0" t="6197" r="16163" b="12420"/>
          <a:stretch/>
        </p:blipFill>
        <p:spPr>
          <a:xfrm>
            <a:off x="7363558" y="1131428"/>
            <a:ext cx="3494249" cy="238727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13ADB01-6F9B-4169-B540-AB9593DE1FF1}"/>
              </a:ext>
            </a:extLst>
          </p:cNvPr>
          <p:cNvSpPr txBox="1"/>
          <p:nvPr/>
        </p:nvSpPr>
        <p:spPr>
          <a:xfrm>
            <a:off x="1384788" y="3916268"/>
            <a:ext cx="4101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Alt-Bold" panose="02000000000000000000" pitchFamily="50" charset="0"/>
              </a:rPr>
              <a:t>CT Scan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Semi-quantitative (Unité d'Hounsfield)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Fast and </a:t>
            </a:r>
            <a:r>
              <a:rPr lang="fr-FR" b="0" i="0" u="none" strike="noStrike" dirty="0" err="1">
                <a:effectLst/>
                <a:latin typeface="Söhne"/>
              </a:rPr>
              <a:t>without</a:t>
            </a:r>
            <a:r>
              <a:rPr lang="fr-FR" b="0" i="0" u="none" strike="noStrike" dirty="0">
                <a:effectLst/>
                <a:latin typeface="Söhne"/>
              </a:rPr>
              <a:t> motion </a:t>
            </a:r>
            <a:r>
              <a:rPr lang="fr-FR" b="0" i="0" u="none" strike="noStrike" dirty="0" err="1">
                <a:effectLst/>
                <a:latin typeface="Söhne"/>
              </a:rPr>
              <a:t>artifacts</a:t>
            </a:r>
            <a:endParaRPr lang="fr-FR" b="0" i="0" u="none" strike="noStrike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Registration </a:t>
            </a:r>
            <a:r>
              <a:rPr lang="fr-FR" b="0" i="0" u="none" strike="noStrike" dirty="0" err="1">
                <a:effectLst/>
                <a:latin typeface="Söhne"/>
              </a:rPr>
              <a:t>required</a:t>
            </a:r>
            <a:endParaRPr lang="fr-FR" b="0" i="0" u="none" strike="noStrike" dirty="0">
              <a:effectLst/>
              <a:latin typeface="Söhne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112B8AC-69ED-4EB2-AEDF-0FE763980E5A}"/>
              </a:ext>
            </a:extLst>
          </p:cNvPr>
          <p:cNvSpPr txBox="1"/>
          <p:nvPr/>
        </p:nvSpPr>
        <p:spPr>
          <a:xfrm>
            <a:off x="6919546" y="3916267"/>
            <a:ext cx="4382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Alt-Bold" panose="02000000000000000000" pitchFamily="50" charset="0"/>
              </a:rPr>
              <a:t>MRI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Absence of </a:t>
            </a:r>
            <a:r>
              <a:rPr lang="fr-FR" b="0" i="0" u="none" strike="noStrike" dirty="0" err="1">
                <a:effectLst/>
                <a:latin typeface="Söhne"/>
              </a:rPr>
              <a:t>intensity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standardization</a:t>
            </a:r>
            <a:endParaRPr lang="fr-FR" b="0" i="0" u="none" strike="noStrike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 err="1">
                <a:effectLst/>
                <a:latin typeface="Söhne"/>
              </a:rPr>
              <a:t>Artifact</a:t>
            </a:r>
            <a:r>
              <a:rPr lang="fr-FR" b="0" i="0" u="none" strike="noStrike" dirty="0">
                <a:effectLst/>
                <a:latin typeface="Söhne"/>
              </a:rPr>
              <a:t> in the K-</a:t>
            </a:r>
            <a:r>
              <a:rPr lang="fr-FR" b="0" i="0" u="none" strike="noStrike" dirty="0" err="1">
                <a:effectLst/>
                <a:latin typeface="Söhne"/>
              </a:rPr>
              <a:t>space</a:t>
            </a:r>
            <a:endParaRPr lang="fr-FR" b="0" i="0" u="none" strike="noStrike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effectLst/>
                <a:latin typeface="Söhne"/>
              </a:rPr>
              <a:t>Real </a:t>
            </a:r>
            <a:r>
              <a:rPr lang="fr-FR" b="0" i="0" u="none" strike="noStrike" dirty="0" err="1">
                <a:effectLst/>
                <a:latin typeface="Söhne"/>
              </a:rPr>
              <a:t>need</a:t>
            </a:r>
            <a:r>
              <a:rPr lang="fr-FR" b="0" i="0" u="none" strike="noStrike" dirty="0">
                <a:effectLst/>
                <a:latin typeface="Söhne"/>
              </a:rPr>
              <a:t> for </a:t>
            </a:r>
            <a:r>
              <a:rPr lang="fr-FR" b="0" i="0" u="none" strike="noStrike" dirty="0" err="1">
                <a:effectLst/>
                <a:latin typeface="Söhne"/>
              </a:rPr>
              <a:t>standardization</a:t>
            </a:r>
            <a:r>
              <a:rPr lang="fr-FR" b="0" i="0" u="none" strike="noStrike" dirty="0">
                <a:effectLst/>
                <a:latin typeface="Söhne"/>
              </a:rPr>
              <a:t> </a:t>
            </a:r>
            <a:r>
              <a:rPr lang="fr-FR" b="0" i="0" u="none" strike="noStrike" dirty="0" err="1">
                <a:effectLst/>
                <a:latin typeface="Söhne"/>
              </a:rPr>
              <a:t>between</a:t>
            </a:r>
            <a:r>
              <a:rPr lang="fr-FR" b="0" i="0" u="none" strike="noStrike" dirty="0">
                <a:effectLst/>
                <a:latin typeface="Söhne"/>
              </a:rPr>
              <a:t> machines</a:t>
            </a:r>
          </a:p>
        </p:txBody>
      </p:sp>
    </p:spTree>
    <p:extLst>
      <p:ext uri="{BB962C8B-B14F-4D97-AF65-F5344CB8AC3E}">
        <p14:creationId xmlns:p14="http://schemas.microsoft.com/office/powerpoint/2010/main" val="3876142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C9B15-927F-4E76-A9E3-86686934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F0E404-D483-4A18-9F91-8646B25CB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83" y="1343818"/>
            <a:ext cx="11265305" cy="5148612"/>
          </a:xfrm>
        </p:spPr>
        <p:txBody>
          <a:bodyPr/>
          <a:lstStyle/>
          <a:p>
            <a:r>
              <a:rPr lang="en-US" dirty="0" err="1"/>
              <a:t>L’ensemble</a:t>
            </a:r>
            <a:r>
              <a:rPr lang="en-US" dirty="0"/>
              <a:t> des </a:t>
            </a:r>
            <a:r>
              <a:rPr lang="en-US" dirty="0" err="1"/>
              <a:t>traitements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avant</a:t>
            </a:r>
            <a:r>
              <a:rPr lang="en-US" dirty="0"/>
              <a:t> </a:t>
            </a:r>
            <a:r>
              <a:rPr lang="en-US" dirty="0" err="1"/>
              <a:t>l’apprentissage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calcul</a:t>
            </a:r>
            <a:endParaRPr lang="en-US" dirty="0"/>
          </a:p>
          <a:p>
            <a:r>
              <a:rPr lang="en-US" dirty="0" err="1"/>
              <a:t>Nécessite</a:t>
            </a:r>
            <a:r>
              <a:rPr lang="en-US" dirty="0"/>
              <a:t> que 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soient</a:t>
            </a:r>
            <a:r>
              <a:rPr lang="en-US" dirty="0"/>
              <a:t> </a:t>
            </a:r>
            <a:r>
              <a:rPr lang="en-US" dirty="0" err="1"/>
              <a:t>correctement</a:t>
            </a:r>
            <a:r>
              <a:rPr lang="en-US" dirty="0"/>
              <a:t> </a:t>
            </a:r>
            <a:r>
              <a:rPr lang="en-US" dirty="0" err="1"/>
              <a:t>acquises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54EC8C-5AF9-4A59-921A-45974FE9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6335-5040-5C48-8EC2-2EC42E7EDD86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37E80C-7DFC-48A4-B773-54CA3038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5323E7-0ADE-476A-B025-06A83C88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94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74707EB-3B73-4D62-933C-B6A1A3653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384" y="2802159"/>
            <a:ext cx="5191232" cy="305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39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E34E7D-AFFD-4AD2-8766-81C7348C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Data </a:t>
            </a:r>
            <a:r>
              <a:rPr lang="fr-FR" dirty="0" err="1"/>
              <a:t>heterogeneity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BBEE32-E9ED-42B5-9DCB-29056EB4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CEC5-A54B-E744-956E-20ED56B44EF5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CB6431-A32C-4D20-8EE5-C34229C9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9F74C0-2DCA-4C5C-8057-DA410A77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95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BE38647-DA9C-4B62-A6A1-B1C83933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70" y="3279251"/>
            <a:ext cx="2482442" cy="27145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BB06B3-922A-4EB6-8B20-D01B82CEF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66" y="3276525"/>
            <a:ext cx="2601434" cy="27145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9D65AB8-52A2-46A1-AEC7-8BF9FF2C8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54" y="3276525"/>
            <a:ext cx="2299556" cy="2717266"/>
          </a:xfrm>
          <a:prstGeom prst="rect">
            <a:avLst/>
          </a:prstGeom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80D463FE-E6E9-42A9-B806-65518DCAB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34" y="1112323"/>
            <a:ext cx="11668932" cy="1502785"/>
          </a:xfrm>
        </p:spPr>
        <p:txBody>
          <a:bodyPr>
            <a:normAutofit fontScale="77500" lnSpcReduction="20000"/>
          </a:bodyPr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vendors</a:t>
            </a:r>
            <a:r>
              <a:rPr lang="fr-FR" dirty="0"/>
              <a:t>, machines et </a:t>
            </a:r>
            <a:r>
              <a:rPr lang="fr-FR" dirty="0" err="1"/>
              <a:t>fields</a:t>
            </a:r>
            <a:endParaRPr lang="fr-FR" dirty="0"/>
          </a:p>
          <a:p>
            <a:pPr lvl="1"/>
            <a:r>
              <a:rPr lang="fr-FR" dirty="0"/>
              <a:t>Siemens, Canon, GE</a:t>
            </a:r>
          </a:p>
          <a:p>
            <a:pPr lvl="1"/>
            <a:r>
              <a:rPr lang="fr-FR" dirty="0"/>
              <a:t>1.5 Tesla, 3 Tesla, 7 Tesla</a:t>
            </a:r>
          </a:p>
          <a:p>
            <a:r>
              <a:rPr lang="fr-FR" dirty="0" err="1"/>
              <a:t>Different</a:t>
            </a:r>
            <a:r>
              <a:rPr lang="fr-FR" dirty="0"/>
              <a:t> acquisitions :</a:t>
            </a:r>
          </a:p>
          <a:p>
            <a:pPr lvl="1"/>
            <a:r>
              <a:rPr lang="fr-FR" dirty="0" err="1"/>
              <a:t>Intensity</a:t>
            </a:r>
            <a:r>
              <a:rPr lang="fr-FR" dirty="0"/>
              <a:t>, FOV voxel size…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62408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F5CC23-C2CB-4D26-90A1-45C14D32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Data </a:t>
            </a:r>
            <a:r>
              <a:rPr lang="fr-FR" dirty="0" err="1"/>
              <a:t>heterogeneity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C14ED5-A5B1-4306-BF59-8CE4F27F5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14" y="915100"/>
            <a:ext cx="11668932" cy="1343546"/>
          </a:xfrm>
        </p:spPr>
        <p:txBody>
          <a:bodyPr/>
          <a:lstStyle/>
          <a:p>
            <a:r>
              <a:rPr lang="fr-FR" dirty="0"/>
              <a:t>3T versus 7T : </a:t>
            </a:r>
            <a:r>
              <a:rPr lang="fr-FR" dirty="0" err="1"/>
              <a:t>contrasts</a:t>
            </a:r>
            <a:r>
              <a:rPr lang="fr-FR" dirty="0"/>
              <a:t> 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648840-401B-48D0-8712-28F2E7EB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C043-31B2-EC4A-BBD2-602D2B788AFE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5BA1A7-D83C-4EE1-9393-DE0AABFB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9193F3-A12C-49BF-B3E0-16B7401C7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96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2F4302-189B-4A34-9E7E-DAB0294C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208" y="1336431"/>
            <a:ext cx="3238630" cy="4091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14A548E-5DE3-4FB8-9F0F-16E0AA37FB14}"/>
              </a:ext>
            </a:extLst>
          </p:cNvPr>
          <p:cNvSpPr txBox="1"/>
          <p:nvPr/>
        </p:nvSpPr>
        <p:spPr>
          <a:xfrm>
            <a:off x="2680552" y="5437525"/>
            <a:ext cx="1875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ccordAlt-Bold" panose="02000000000000000000" pitchFamily="50" charset="0"/>
              </a:rPr>
              <a:t>3D FLAIR</a:t>
            </a:r>
          </a:p>
          <a:p>
            <a:pPr algn="ctr"/>
            <a:r>
              <a:rPr lang="fr-FR" sz="1400" dirty="0" err="1">
                <a:latin typeface="Accord Alternate Thin" panose="02000000000000000000" pitchFamily="2" charset="0"/>
              </a:rPr>
              <a:t>Magnetom</a:t>
            </a:r>
            <a:r>
              <a:rPr lang="fr-FR" sz="1400" dirty="0">
                <a:latin typeface="Accord Alternate Thin" panose="02000000000000000000" pitchFamily="2" charset="0"/>
              </a:rPr>
              <a:t> 3T </a:t>
            </a:r>
            <a:r>
              <a:rPr lang="fr-FR" sz="1400" dirty="0" err="1">
                <a:latin typeface="Accord Alternate Thin" panose="02000000000000000000" pitchFamily="2" charset="0"/>
              </a:rPr>
              <a:t>Skyra</a:t>
            </a:r>
            <a:r>
              <a:rPr lang="fr-FR" sz="1400" dirty="0">
                <a:latin typeface="Accord Alternate Thin" panose="02000000000000000000" pitchFamily="2" charset="0"/>
              </a:rPr>
              <a:t> (Siemens)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FB6C6A-B3A3-46F2-997F-B93FB23394ED}"/>
              </a:ext>
            </a:extLst>
          </p:cNvPr>
          <p:cNvSpPr txBox="1"/>
          <p:nvPr/>
        </p:nvSpPr>
        <p:spPr>
          <a:xfrm>
            <a:off x="7635506" y="5422649"/>
            <a:ext cx="1875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ccordAlt-Bold" panose="02000000000000000000" pitchFamily="50" charset="0"/>
              </a:rPr>
              <a:t>3D FLAIR</a:t>
            </a:r>
          </a:p>
          <a:p>
            <a:pPr algn="ctr"/>
            <a:r>
              <a:rPr lang="fr-FR" sz="1400" dirty="0" err="1">
                <a:latin typeface="Accord Alternate Thin" panose="02000000000000000000" pitchFamily="2" charset="0"/>
              </a:rPr>
              <a:t>Magnetom</a:t>
            </a:r>
            <a:r>
              <a:rPr lang="fr-FR" sz="1400" dirty="0">
                <a:latin typeface="Accord Alternate Thin" panose="02000000000000000000" pitchFamily="2" charset="0"/>
              </a:rPr>
              <a:t> 7T Terra (Siemens)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A8A04B3-139A-41C8-8AE0-B940741F2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95"/>
          <a:stretch/>
        </p:blipFill>
        <p:spPr>
          <a:xfrm>
            <a:off x="6686359" y="1270315"/>
            <a:ext cx="3573863" cy="40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883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C9B15-927F-4E76-A9E3-86686934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54EC8C-5AF9-4A59-921A-45974FE9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49464-A42C-7F40-BDEF-5F7BB3823381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37E80C-7DFC-48A4-B773-54CA3038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5323E7-0ADE-476A-B025-06A83C88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97</a:t>
            </a:fld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13230FB-3DD4-467D-A7DD-F80659745406}"/>
              </a:ext>
            </a:extLst>
          </p:cNvPr>
          <p:cNvSpPr/>
          <p:nvPr/>
        </p:nvSpPr>
        <p:spPr>
          <a:xfrm>
            <a:off x="5339215" y="3068299"/>
            <a:ext cx="1007164" cy="1033096"/>
          </a:xfrm>
          <a:prstGeom prst="ellipse">
            <a:avLst/>
          </a:prstGeom>
          <a:solidFill>
            <a:srgbClr val="1C94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09EEF52-8577-4CCA-B1DC-1D7FF461C995}"/>
              </a:ext>
            </a:extLst>
          </p:cNvPr>
          <p:cNvSpPr txBox="1"/>
          <p:nvPr/>
        </p:nvSpPr>
        <p:spPr>
          <a:xfrm>
            <a:off x="4892074" y="1519518"/>
            <a:ext cx="1875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 Alternate Light" panose="02000000000000000000" pitchFamily="2" charset="0"/>
              </a:rPr>
              <a:t>Data transformation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B81617E-E8F9-456D-A9AC-C3B9CF30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481372" y="3236174"/>
            <a:ext cx="697346" cy="697346"/>
          </a:xfrm>
          <a:prstGeom prst="rect">
            <a:avLst/>
          </a:prstGeom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E019B03D-37BA-468E-A115-004AFED96501}"/>
              </a:ext>
            </a:extLst>
          </p:cNvPr>
          <p:cNvSpPr/>
          <p:nvPr/>
        </p:nvSpPr>
        <p:spPr>
          <a:xfrm flipH="1" flipV="1">
            <a:off x="5234537" y="2927623"/>
            <a:ext cx="1216520" cy="1255054"/>
          </a:xfrm>
          <a:prstGeom prst="arc">
            <a:avLst>
              <a:gd name="adj1" fmla="val 10837338"/>
              <a:gd name="adj2" fmla="val 0"/>
            </a:avLst>
          </a:prstGeom>
          <a:ln w="19050">
            <a:solidFill>
              <a:srgbClr val="1C94CA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DFA0A15C-0D7A-4406-B36C-E8EF7018840B}"/>
              </a:ext>
            </a:extLst>
          </p:cNvPr>
          <p:cNvSpPr/>
          <p:nvPr/>
        </p:nvSpPr>
        <p:spPr>
          <a:xfrm>
            <a:off x="4102850" y="2907226"/>
            <a:ext cx="1007164" cy="1033096"/>
          </a:xfrm>
          <a:prstGeom prst="ellipse">
            <a:avLst/>
          </a:prstGeom>
          <a:solidFill>
            <a:srgbClr val="3BB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89D0296-C249-43EE-9774-4C3C1850F625}"/>
              </a:ext>
            </a:extLst>
          </p:cNvPr>
          <p:cNvSpPr txBox="1"/>
          <p:nvPr/>
        </p:nvSpPr>
        <p:spPr>
          <a:xfrm>
            <a:off x="3668461" y="4882136"/>
            <a:ext cx="18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 Alternate Light" panose="02000000000000000000" pitchFamily="2" charset="0"/>
              </a:rPr>
              <a:t>Data </a:t>
            </a:r>
            <a:r>
              <a:rPr lang="fr-FR" dirty="0" err="1">
                <a:latin typeface="Accord Alternate Light" panose="02000000000000000000" pitchFamily="2" charset="0"/>
              </a:rPr>
              <a:t>cleaning</a:t>
            </a:r>
            <a:endParaRPr lang="fr-FR" dirty="0">
              <a:latin typeface="Accord Alternate Light" panose="02000000000000000000" pitchFamily="2" charset="0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FEA490CD-5D5F-4608-8329-40DE6ECCCFB6}"/>
              </a:ext>
            </a:extLst>
          </p:cNvPr>
          <p:cNvSpPr/>
          <p:nvPr/>
        </p:nvSpPr>
        <p:spPr>
          <a:xfrm flipH="1">
            <a:off x="3998172" y="2766550"/>
            <a:ext cx="1216520" cy="1255054"/>
          </a:xfrm>
          <a:prstGeom prst="arc">
            <a:avLst>
              <a:gd name="adj1" fmla="val 10837338"/>
              <a:gd name="adj2" fmla="val 0"/>
            </a:avLst>
          </a:prstGeom>
          <a:ln w="19050">
            <a:solidFill>
              <a:srgbClr val="3BB7EA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CF7228D-4AA3-4A75-BF64-C3F1384DD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61" y="3070096"/>
            <a:ext cx="688302" cy="688302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D85E16-6409-495D-98D7-1AEC665CCDFC}"/>
              </a:ext>
            </a:extLst>
          </p:cNvPr>
          <p:cNvCxnSpPr>
            <a:cxnSpLocks/>
          </p:cNvCxnSpPr>
          <p:nvPr/>
        </p:nvCxnSpPr>
        <p:spPr>
          <a:xfrm>
            <a:off x="4606432" y="4068410"/>
            <a:ext cx="0" cy="615462"/>
          </a:xfrm>
          <a:prstGeom prst="line">
            <a:avLst/>
          </a:prstGeom>
          <a:ln w="9525">
            <a:solidFill>
              <a:srgbClr val="3BB7E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75AFB70-8A6F-441A-9EEE-D95406284A97}"/>
              </a:ext>
            </a:extLst>
          </p:cNvPr>
          <p:cNvCxnSpPr>
            <a:cxnSpLocks/>
          </p:cNvCxnSpPr>
          <p:nvPr/>
        </p:nvCxnSpPr>
        <p:spPr>
          <a:xfrm flipV="1">
            <a:off x="5842797" y="2312161"/>
            <a:ext cx="0" cy="615462"/>
          </a:xfrm>
          <a:prstGeom prst="line">
            <a:avLst/>
          </a:prstGeom>
          <a:ln w="9525">
            <a:solidFill>
              <a:srgbClr val="1C94C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>
            <a:extLst>
              <a:ext uri="{FF2B5EF4-FFF2-40B4-BE49-F238E27FC236}">
                <a16:creationId xmlns:a16="http://schemas.microsoft.com/office/drawing/2014/main" id="{9760732F-5466-4064-967F-52C156F5C8B5}"/>
              </a:ext>
            </a:extLst>
          </p:cNvPr>
          <p:cNvSpPr/>
          <p:nvPr/>
        </p:nvSpPr>
        <p:spPr>
          <a:xfrm>
            <a:off x="6557394" y="2907226"/>
            <a:ext cx="1007164" cy="1033096"/>
          </a:xfrm>
          <a:prstGeom prst="ellipse">
            <a:avLst/>
          </a:prstGeom>
          <a:solidFill>
            <a:srgbClr val="146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3AC0EA0-A8C0-4510-9CA5-A4A224F64B70}"/>
              </a:ext>
            </a:extLst>
          </p:cNvPr>
          <p:cNvSpPr txBox="1"/>
          <p:nvPr/>
        </p:nvSpPr>
        <p:spPr>
          <a:xfrm>
            <a:off x="6123005" y="4761403"/>
            <a:ext cx="1875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 Alternate Light" panose="02000000000000000000" pitchFamily="2" charset="0"/>
              </a:rPr>
              <a:t>Data augmentation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3C3B1D54-00C8-4C80-92CB-F1E897F18294}"/>
              </a:ext>
            </a:extLst>
          </p:cNvPr>
          <p:cNvSpPr/>
          <p:nvPr/>
        </p:nvSpPr>
        <p:spPr>
          <a:xfrm flipH="1">
            <a:off x="6452716" y="2766550"/>
            <a:ext cx="1216520" cy="1255054"/>
          </a:xfrm>
          <a:prstGeom prst="arc">
            <a:avLst>
              <a:gd name="adj1" fmla="val 10837338"/>
              <a:gd name="adj2" fmla="val 0"/>
            </a:avLst>
          </a:prstGeom>
          <a:ln w="19050">
            <a:solidFill>
              <a:srgbClr val="146C94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703C64F-1313-4047-A485-E56AED28DD3F}"/>
              </a:ext>
            </a:extLst>
          </p:cNvPr>
          <p:cNvCxnSpPr>
            <a:cxnSpLocks/>
          </p:cNvCxnSpPr>
          <p:nvPr/>
        </p:nvCxnSpPr>
        <p:spPr>
          <a:xfrm>
            <a:off x="7060976" y="4068410"/>
            <a:ext cx="0" cy="615462"/>
          </a:xfrm>
          <a:prstGeom prst="line">
            <a:avLst/>
          </a:prstGeom>
          <a:ln w="9525">
            <a:solidFill>
              <a:srgbClr val="146C9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2684ABB4-4D28-4B2F-9E0A-68A6F7132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610" y="3034575"/>
            <a:ext cx="800732" cy="800732"/>
          </a:xfrm>
          <a:prstGeom prst="rect">
            <a:avLst/>
          </a:prstGeom>
        </p:spPr>
      </p:pic>
      <p:sp>
        <p:nvSpPr>
          <p:cNvPr id="38" name="Ellipse 37">
            <a:extLst>
              <a:ext uri="{FF2B5EF4-FFF2-40B4-BE49-F238E27FC236}">
                <a16:creationId xmlns:a16="http://schemas.microsoft.com/office/drawing/2014/main" id="{7C0F2725-14AD-4743-BA61-8BB36D89E6AB}"/>
              </a:ext>
            </a:extLst>
          </p:cNvPr>
          <p:cNvSpPr/>
          <p:nvPr/>
        </p:nvSpPr>
        <p:spPr>
          <a:xfrm>
            <a:off x="2860310" y="3068299"/>
            <a:ext cx="1007164" cy="1033096"/>
          </a:xfrm>
          <a:prstGeom prst="ellipse">
            <a:avLst/>
          </a:prstGeom>
          <a:solidFill>
            <a:srgbClr val="20B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642F766-6DC9-4BCF-B2C8-0F1C43533355}"/>
              </a:ext>
            </a:extLst>
          </p:cNvPr>
          <p:cNvSpPr txBox="1"/>
          <p:nvPr/>
        </p:nvSpPr>
        <p:spPr>
          <a:xfrm>
            <a:off x="2425921" y="1697702"/>
            <a:ext cx="18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 Alternate Light" panose="02000000000000000000" pitchFamily="2" charset="0"/>
              </a:rPr>
              <a:t>Data profiling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A8604760-33BD-424F-A924-E304FAF2E28E}"/>
              </a:ext>
            </a:extLst>
          </p:cNvPr>
          <p:cNvSpPr/>
          <p:nvPr/>
        </p:nvSpPr>
        <p:spPr>
          <a:xfrm flipH="1" flipV="1">
            <a:off x="2755632" y="2927623"/>
            <a:ext cx="1216520" cy="1255054"/>
          </a:xfrm>
          <a:prstGeom prst="arc">
            <a:avLst>
              <a:gd name="adj1" fmla="val 10837338"/>
              <a:gd name="adj2" fmla="val 0"/>
            </a:avLst>
          </a:prstGeom>
          <a:ln w="19050">
            <a:solidFill>
              <a:srgbClr val="20B094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CFB87BFC-A444-4303-BC23-4B513E0D9AEF}"/>
              </a:ext>
            </a:extLst>
          </p:cNvPr>
          <p:cNvCxnSpPr>
            <a:cxnSpLocks/>
          </p:cNvCxnSpPr>
          <p:nvPr/>
        </p:nvCxnSpPr>
        <p:spPr>
          <a:xfrm flipV="1">
            <a:off x="3363892" y="2312161"/>
            <a:ext cx="0" cy="615462"/>
          </a:xfrm>
          <a:prstGeom prst="line">
            <a:avLst/>
          </a:prstGeom>
          <a:ln w="9525">
            <a:solidFill>
              <a:srgbClr val="20B09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 42">
            <a:extLst>
              <a:ext uri="{FF2B5EF4-FFF2-40B4-BE49-F238E27FC236}">
                <a16:creationId xmlns:a16="http://schemas.microsoft.com/office/drawing/2014/main" id="{E6D20EAE-2508-4364-B3D0-A644A9882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940" y="3236174"/>
            <a:ext cx="679904" cy="679902"/>
          </a:xfrm>
          <a:prstGeom prst="rect">
            <a:avLst/>
          </a:prstGeom>
        </p:spPr>
      </p:pic>
      <p:sp>
        <p:nvSpPr>
          <p:cNvPr id="44" name="Ellipse 43">
            <a:extLst>
              <a:ext uri="{FF2B5EF4-FFF2-40B4-BE49-F238E27FC236}">
                <a16:creationId xmlns:a16="http://schemas.microsoft.com/office/drawing/2014/main" id="{9CDB3BB6-03BE-4804-85CB-DBE54055A53C}"/>
              </a:ext>
            </a:extLst>
          </p:cNvPr>
          <p:cNvSpPr/>
          <p:nvPr/>
        </p:nvSpPr>
        <p:spPr>
          <a:xfrm>
            <a:off x="7801077" y="3061935"/>
            <a:ext cx="1007164" cy="1033096"/>
          </a:xfrm>
          <a:prstGeom prst="ellipse">
            <a:avLst/>
          </a:prstGeom>
          <a:solidFill>
            <a:srgbClr val="0F50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CBC158C-F3D0-4C86-9802-118697B2C0CE}"/>
              </a:ext>
            </a:extLst>
          </p:cNvPr>
          <p:cNvSpPr txBox="1"/>
          <p:nvPr/>
        </p:nvSpPr>
        <p:spPr>
          <a:xfrm>
            <a:off x="7366688" y="1691137"/>
            <a:ext cx="18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 Alternate Light" panose="02000000000000000000" pitchFamily="2" charset="0"/>
              </a:rPr>
              <a:t>Data validation</a:t>
            </a: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39452BA4-07AE-48EC-8817-7620BF1FA75F}"/>
              </a:ext>
            </a:extLst>
          </p:cNvPr>
          <p:cNvSpPr/>
          <p:nvPr/>
        </p:nvSpPr>
        <p:spPr>
          <a:xfrm flipH="1" flipV="1">
            <a:off x="7696399" y="2921259"/>
            <a:ext cx="1216520" cy="1255054"/>
          </a:xfrm>
          <a:prstGeom prst="arc">
            <a:avLst>
              <a:gd name="adj1" fmla="val 10837338"/>
              <a:gd name="adj2" fmla="val 0"/>
            </a:avLst>
          </a:prstGeom>
          <a:ln w="19050">
            <a:solidFill>
              <a:srgbClr val="0F506E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76A92D3A-A7A0-48CF-AD26-931DFE5011D1}"/>
              </a:ext>
            </a:extLst>
          </p:cNvPr>
          <p:cNvCxnSpPr>
            <a:cxnSpLocks/>
          </p:cNvCxnSpPr>
          <p:nvPr/>
        </p:nvCxnSpPr>
        <p:spPr>
          <a:xfrm flipV="1">
            <a:off x="8304659" y="2305797"/>
            <a:ext cx="0" cy="615462"/>
          </a:xfrm>
          <a:prstGeom prst="line">
            <a:avLst/>
          </a:prstGeom>
          <a:ln w="9525">
            <a:solidFill>
              <a:srgbClr val="0F506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A4F3E188-E439-49E5-B3EF-98F29D29E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634" y="3174100"/>
            <a:ext cx="804050" cy="8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834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C9B15-927F-4E76-A9E3-86686934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13" y="94238"/>
            <a:ext cx="11668931" cy="62643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Preprocessing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F0E404-D483-4A18-9F91-8646B25CB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14" y="915100"/>
            <a:ext cx="8086886" cy="5148612"/>
          </a:xfrm>
        </p:spPr>
        <p:txBody>
          <a:bodyPr/>
          <a:lstStyle/>
          <a:p>
            <a:r>
              <a:rPr lang="en-US" dirty="0"/>
              <a:t>Data must be standardized</a:t>
            </a:r>
          </a:p>
          <a:p>
            <a:pPr lvl="1"/>
            <a:r>
              <a:rPr lang="en-US" dirty="0"/>
              <a:t>Same same</a:t>
            </a:r>
          </a:p>
          <a:p>
            <a:pPr lvl="1"/>
            <a:r>
              <a:rPr lang="en-US" dirty="0"/>
              <a:t>Same tissular response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   Better for computation and AI prediction</a:t>
            </a:r>
            <a:endParaRPr lang="en-US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54EC8C-5AF9-4A59-921A-45974FE9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C3BA6-45BE-B941-9861-2F4796979BAD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37E80C-7DFC-48A4-B773-54CA3038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5323E7-0ADE-476A-B025-06A83C88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98</a:t>
            </a:fld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063BE73C-54A2-4CE2-B59E-0006E5CEFA7C}"/>
              </a:ext>
            </a:extLst>
          </p:cNvPr>
          <p:cNvGrpSpPr/>
          <p:nvPr/>
        </p:nvGrpSpPr>
        <p:grpSpPr>
          <a:xfrm>
            <a:off x="4638163" y="3748119"/>
            <a:ext cx="2681654" cy="1345224"/>
            <a:chOff x="3721345" y="3846635"/>
            <a:chExt cx="2681654" cy="127928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1FDEEA-1CD7-4D9C-8890-804E083446E7}"/>
                </a:ext>
              </a:extLst>
            </p:cNvPr>
            <p:cNvSpPr/>
            <p:nvPr/>
          </p:nvSpPr>
          <p:spPr>
            <a:xfrm>
              <a:off x="3721345" y="3846635"/>
              <a:ext cx="2681654" cy="12792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5274F812-E07B-40A2-9EDE-4500B6E61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263" t="14927" r="10065" b="4800"/>
            <a:stretch/>
          </p:blipFill>
          <p:spPr>
            <a:xfrm>
              <a:off x="5090747" y="3915979"/>
              <a:ext cx="1235320" cy="1140592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18EA183E-6D8E-4817-95D2-684F23434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989" t="14927" r="59606" b="4800"/>
            <a:stretch/>
          </p:blipFill>
          <p:spPr>
            <a:xfrm>
              <a:off x="3826851" y="3927927"/>
              <a:ext cx="1239715" cy="1155090"/>
            </a:xfrm>
            <a:prstGeom prst="rect">
              <a:avLst/>
            </a:prstGeom>
          </p:spPr>
        </p:pic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22FA670A-BB90-4B97-81BE-D964176086B8}"/>
              </a:ext>
            </a:extLst>
          </p:cNvPr>
          <p:cNvSpPr txBox="1"/>
          <p:nvPr/>
        </p:nvSpPr>
        <p:spPr>
          <a:xfrm>
            <a:off x="4640362" y="5228067"/>
            <a:ext cx="2734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Alt-Bold" panose="02000000000000000000" pitchFamily="50" charset="0"/>
              </a:rPr>
              <a:t>B</a:t>
            </a:r>
            <a:r>
              <a:rPr lang="fr-FR" baseline="-25000" dirty="0">
                <a:latin typeface="AccordAlt-Bold" panose="02000000000000000000" pitchFamily="50" charset="0"/>
              </a:rPr>
              <a:t>0 </a:t>
            </a:r>
            <a:r>
              <a:rPr lang="fr-FR" dirty="0">
                <a:latin typeface="AccordAlt-Bold" panose="02000000000000000000" pitchFamily="50" charset="0"/>
              </a:rPr>
              <a:t>Correction</a:t>
            </a:r>
            <a:endParaRPr lang="fr-FR" baseline="-25000" dirty="0">
              <a:latin typeface="AccordAlt-Bold" panose="02000000000000000000" pitchFamily="50" charset="0"/>
            </a:endParaRPr>
          </a:p>
          <a:p>
            <a:pPr algn="ctr"/>
            <a:r>
              <a:rPr lang="fr-FR" sz="1400" dirty="0" err="1">
                <a:latin typeface="Accord Alternate Light" panose="02000000000000000000" pitchFamily="2" charset="0"/>
              </a:rPr>
              <a:t>SimpleITK</a:t>
            </a:r>
            <a:r>
              <a:rPr lang="fr-FR" sz="1400" dirty="0">
                <a:latin typeface="Accord Alternate Light" panose="02000000000000000000" pitchFamily="2" charset="0"/>
              </a:rPr>
              <a:t>, FSL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2AA9D928-38E8-42ED-950A-8C1AF728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49769" y="3748007"/>
            <a:ext cx="1352183" cy="1343156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B50E41A5-69EC-4011-9E10-A6CEDF4C10C2}"/>
              </a:ext>
            </a:extLst>
          </p:cNvPr>
          <p:cNvSpPr txBox="1"/>
          <p:nvPr/>
        </p:nvSpPr>
        <p:spPr>
          <a:xfrm>
            <a:off x="6958657" y="5222953"/>
            <a:ext cx="2734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Alt-Bold" panose="02000000000000000000" pitchFamily="50" charset="0"/>
              </a:rPr>
              <a:t>Brain extraction</a:t>
            </a:r>
            <a:endParaRPr lang="fr-FR" baseline="-25000" dirty="0">
              <a:latin typeface="AccordAlt-Bold" panose="02000000000000000000" pitchFamily="50" charset="0"/>
            </a:endParaRPr>
          </a:p>
          <a:p>
            <a:pPr algn="ctr"/>
            <a:r>
              <a:rPr lang="fr-FR" sz="1400" dirty="0">
                <a:latin typeface="Accord Alternate Light" panose="02000000000000000000" pitchFamily="2" charset="0"/>
              </a:rPr>
              <a:t>FSL, BSE, ROBEX</a:t>
            </a: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00BC00A-B865-4E24-8540-79933AD9C348}"/>
              </a:ext>
            </a:extLst>
          </p:cNvPr>
          <p:cNvGrpSpPr/>
          <p:nvPr/>
        </p:nvGrpSpPr>
        <p:grpSpPr>
          <a:xfrm>
            <a:off x="2803983" y="3744788"/>
            <a:ext cx="1875942" cy="2062940"/>
            <a:chOff x="7523568" y="3563188"/>
            <a:chExt cx="1875942" cy="20629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5AB9D66-B0AA-4B7F-BDB3-E47734496754}"/>
                </a:ext>
              </a:extLst>
            </p:cNvPr>
            <p:cNvSpPr/>
            <p:nvPr/>
          </p:nvSpPr>
          <p:spPr>
            <a:xfrm>
              <a:off x="7805807" y="3571633"/>
              <a:ext cx="1229681" cy="1345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09825C95-54FF-4008-B4F2-218134B4F607}"/>
                </a:ext>
              </a:extLst>
            </p:cNvPr>
            <p:cNvSpPr txBox="1"/>
            <p:nvPr/>
          </p:nvSpPr>
          <p:spPr>
            <a:xfrm>
              <a:off x="7523568" y="5041353"/>
              <a:ext cx="18759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AccordAlt-Bold" panose="02000000000000000000" pitchFamily="50" charset="0"/>
                </a:rPr>
                <a:t>Registration</a:t>
              </a:r>
            </a:p>
            <a:p>
              <a:pPr algn="ctr"/>
              <a:r>
                <a:rPr lang="fr-FR" sz="1400" dirty="0" err="1">
                  <a:latin typeface="Accord Alternate Light" panose="02000000000000000000" pitchFamily="2" charset="0"/>
                </a:rPr>
                <a:t>SimpleITK</a:t>
              </a:r>
              <a:r>
                <a:rPr lang="fr-FR" sz="1400" dirty="0">
                  <a:latin typeface="Accord Alternate Light" panose="02000000000000000000" pitchFamily="2" charset="0"/>
                </a:rPr>
                <a:t>, FSL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2AF54AA-EA5E-411A-A814-24C4D55440AF}"/>
                </a:ext>
              </a:extLst>
            </p:cNvPr>
            <p:cNvSpPr/>
            <p:nvPr/>
          </p:nvSpPr>
          <p:spPr>
            <a:xfrm rot="21221316">
              <a:off x="7740569" y="3563188"/>
              <a:ext cx="1237810" cy="1344853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4CA371D-EA61-4DE8-A4C4-B9008CFDEBB7}"/>
                </a:ext>
              </a:extLst>
            </p:cNvPr>
            <p:cNvSpPr/>
            <p:nvPr/>
          </p:nvSpPr>
          <p:spPr>
            <a:xfrm rot="610740">
              <a:off x="7876717" y="3592002"/>
              <a:ext cx="1237810" cy="1344853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63A38940-A5F7-427D-BD22-8E4A5B9AF40A}"/>
                </a:ext>
              </a:extLst>
            </p:cNvPr>
            <p:cNvSpPr/>
            <p:nvPr/>
          </p:nvSpPr>
          <p:spPr>
            <a:xfrm rot="18818577">
              <a:off x="7968495" y="3843490"/>
              <a:ext cx="529226" cy="565930"/>
            </a:xfrm>
            <a:prstGeom prst="arc">
              <a:avLst/>
            </a:prstGeom>
            <a:ln w="28575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0" name="Image 59">
            <a:extLst>
              <a:ext uri="{FF2B5EF4-FFF2-40B4-BE49-F238E27FC236}">
                <a16:creationId xmlns:a16="http://schemas.microsoft.com/office/drawing/2014/main" id="{22B0C581-CF2B-4371-A337-D81A59FD0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923"/>
          <a:stretch/>
        </p:blipFill>
        <p:spPr>
          <a:xfrm>
            <a:off x="6716869" y="573300"/>
            <a:ext cx="3055328" cy="2321496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930409E6-E3A3-445C-909A-AC59F15952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8" r="1405"/>
          <a:stretch/>
        </p:blipFill>
        <p:spPr>
          <a:xfrm>
            <a:off x="8629650" y="573300"/>
            <a:ext cx="3055327" cy="23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82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FD639-072D-4652-9D46-9D68C028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Main </a:t>
            </a:r>
            <a:r>
              <a:rPr lang="fr-FR" dirty="0" err="1"/>
              <a:t>artifacts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24C5C3-EB30-4237-9E40-2490EC1BC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14" y="915100"/>
            <a:ext cx="11668932" cy="1843731"/>
          </a:xfrm>
        </p:spPr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artifacts</a:t>
            </a:r>
            <a:r>
              <a:rPr lang="fr-FR" dirty="0"/>
              <a:t> : patient </a:t>
            </a:r>
            <a:r>
              <a:rPr lang="fr-FR" dirty="0" err="1"/>
              <a:t>movements</a:t>
            </a:r>
            <a:r>
              <a:rPr lang="fr-FR" dirty="0"/>
              <a:t>, </a:t>
            </a:r>
            <a:r>
              <a:rPr lang="fr-FR" dirty="0" err="1"/>
              <a:t>acceleration</a:t>
            </a:r>
            <a:r>
              <a:rPr lang="fr-FR" dirty="0"/>
              <a:t> (PAT)</a:t>
            </a:r>
          </a:p>
          <a:p>
            <a:r>
              <a:rPr lang="fr-FR" dirty="0" err="1"/>
              <a:t>Susceptibily</a:t>
            </a:r>
            <a:r>
              <a:rPr lang="fr-FR" dirty="0"/>
              <a:t> </a:t>
            </a:r>
            <a:r>
              <a:rPr lang="fr-FR" dirty="0" err="1"/>
              <a:t>artifacts</a:t>
            </a:r>
            <a:r>
              <a:rPr lang="fr-FR" dirty="0"/>
              <a:t> : </a:t>
            </a:r>
            <a:r>
              <a:rPr lang="fr-FR" dirty="0" err="1"/>
              <a:t>effect</a:t>
            </a:r>
            <a:r>
              <a:rPr lang="fr-FR" dirty="0"/>
              <a:t> of susceptibilité…</a:t>
            </a:r>
          </a:p>
          <a:p>
            <a:r>
              <a:rPr lang="fr-FR" dirty="0" err="1"/>
              <a:t>Implanted</a:t>
            </a:r>
            <a:r>
              <a:rPr lang="fr-FR" dirty="0"/>
              <a:t> </a:t>
            </a:r>
            <a:r>
              <a:rPr lang="fr-FR" dirty="0" err="1"/>
              <a:t>devices</a:t>
            </a:r>
            <a:r>
              <a:rPr lang="fr-FR" dirty="0"/>
              <a:t> </a:t>
            </a:r>
            <a:r>
              <a:rPr lang="fr-FR" dirty="0" err="1"/>
              <a:t>artifacts</a:t>
            </a:r>
            <a:r>
              <a:rPr lang="fr-FR" dirty="0"/>
              <a:t> : black </a:t>
            </a:r>
            <a:r>
              <a:rPr lang="fr-FR" dirty="0" err="1"/>
              <a:t>hole</a:t>
            </a:r>
            <a:r>
              <a:rPr lang="fr-FR" dirty="0"/>
              <a:t>, etc…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A7A4FA-0145-41C4-B156-1A35C9A5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A2DE-86FC-1B42-B16D-933EAC13363A}" type="datetime1">
              <a:rPr lang="fr-FR" smtClean="0"/>
              <a:t>27/04/2023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0B6DA0-3EF5-4B3C-BF56-202D7CA7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Mathieu NAUDIN - 2023 - Le Creusot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D18F03-6909-4465-AA8A-EC964D59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56892-F25A-F848-99C4-6EED8B2A9D13}" type="slidenum">
              <a:rPr lang="fr-FR" smtClean="0"/>
              <a:t>99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9B7DB95-8654-4D8A-A3EC-F7D8C1FE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818" y="3140394"/>
            <a:ext cx="2330570" cy="23242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CB067F6-F2CD-4B5E-8528-80E9ADF5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831" y="3149992"/>
            <a:ext cx="2324219" cy="233057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C06C1CF-2BB9-4EDE-B45F-02934A11B201}"/>
              </a:ext>
            </a:extLst>
          </p:cNvPr>
          <p:cNvSpPr txBox="1"/>
          <p:nvPr/>
        </p:nvSpPr>
        <p:spPr>
          <a:xfrm>
            <a:off x="8990132" y="5471489"/>
            <a:ext cx="18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ccordAlt-Bold" panose="02000000000000000000" pitchFamily="50" charset="0"/>
              </a:rPr>
              <a:t>Spikes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12A60EB-5AA0-4FEC-B35B-93A89D7A73A3}"/>
              </a:ext>
            </a:extLst>
          </p:cNvPr>
          <p:cNvSpPr txBox="1"/>
          <p:nvPr/>
        </p:nvSpPr>
        <p:spPr>
          <a:xfrm>
            <a:off x="1151969" y="5487438"/>
            <a:ext cx="18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ccordAlt-Bold" panose="02000000000000000000" pitchFamily="50" charset="0"/>
              </a:rPr>
              <a:t>Ghosting</a:t>
            </a:r>
            <a:endParaRPr lang="fr-FR" dirty="0">
              <a:latin typeface="AccordAlt-Bold" panose="02000000000000000000" pitchFamily="50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D2CD2AC-02A2-43F5-A40B-89C533F5B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888" y="3149992"/>
            <a:ext cx="2331076" cy="233744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64307CC-36AD-4DCD-82F6-F3101011C223}"/>
              </a:ext>
            </a:extLst>
          </p:cNvPr>
          <p:cNvSpPr txBox="1"/>
          <p:nvPr/>
        </p:nvSpPr>
        <p:spPr>
          <a:xfrm>
            <a:off x="3723108" y="5487438"/>
            <a:ext cx="18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ccordAlt-Bold" panose="02000000000000000000" pitchFamily="50" charset="0"/>
              </a:rPr>
              <a:t>Movement</a:t>
            </a:r>
            <a:endParaRPr lang="fr-FR" dirty="0">
              <a:latin typeface="AccordAlt-Bold" panose="02000000000000000000" pitchFamily="50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AB22A95-BDFA-43F6-B64D-720B3B6C7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02" y="3142516"/>
            <a:ext cx="2421179" cy="234492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9D199A4-C7D7-4F68-AB1B-AD36CC3306ED}"/>
              </a:ext>
            </a:extLst>
          </p:cNvPr>
          <p:cNvSpPr txBox="1"/>
          <p:nvPr/>
        </p:nvSpPr>
        <p:spPr>
          <a:xfrm>
            <a:off x="6361420" y="5487438"/>
            <a:ext cx="18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AccordAlt-Bold" panose="02000000000000000000" pitchFamily="50" charset="0"/>
              </a:rPr>
              <a:t>Susceptibility</a:t>
            </a:r>
            <a:endParaRPr lang="fr-FR" dirty="0">
              <a:latin typeface="AccordAlt-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8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21469</TotalTime>
  <Words>4731</Words>
  <Application>Microsoft Macintosh PowerPoint</Application>
  <PresentationFormat>Grand écran</PresentationFormat>
  <Paragraphs>938</Paragraphs>
  <Slides>111</Slides>
  <Notes>30</Notes>
  <HiddenSlides>0</HiddenSlides>
  <MMClips>2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111</vt:i4>
      </vt:variant>
    </vt:vector>
  </HeadingPairs>
  <TitlesOfParts>
    <vt:vector size="125" baseType="lpstr">
      <vt:lpstr>Accord Alternate Light</vt:lpstr>
      <vt:lpstr>Accord Alternate Thin</vt:lpstr>
      <vt:lpstr>AccordAlt-Bold</vt:lpstr>
      <vt:lpstr>AccordAlt-ExtraBold</vt:lpstr>
      <vt:lpstr>AccordAlt-Light</vt:lpstr>
      <vt:lpstr>AccordAlt-Medium</vt:lpstr>
      <vt:lpstr>Arial</vt:lpstr>
      <vt:lpstr>Arial-BoldMS</vt:lpstr>
      <vt:lpstr>ArialMS</vt:lpstr>
      <vt:lpstr>BrowalliaUPC</vt:lpstr>
      <vt:lpstr>Calibri</vt:lpstr>
      <vt:lpstr>Söhne</vt:lpstr>
      <vt:lpstr>Twentieth Century</vt:lpstr>
      <vt:lpstr>Thème Office</vt:lpstr>
      <vt:lpstr> Let’s begin your MRI journey!</vt:lpstr>
      <vt:lpstr>Who I am?</vt:lpstr>
      <vt:lpstr>Course overview</vt:lpstr>
      <vt:lpstr>Global objective of the class</vt:lpstr>
      <vt:lpstr>Objectives of today’s class</vt:lpstr>
      <vt:lpstr>Exchange time!</vt:lpstr>
      <vt:lpstr>Introduction</vt:lpstr>
      <vt:lpstr>Introduction</vt:lpstr>
      <vt:lpstr>Introduction</vt:lpstr>
      <vt:lpstr>Introduction</vt:lpstr>
      <vt:lpstr>DICOM</vt:lpstr>
      <vt:lpstr>DICOM</vt:lpstr>
      <vt:lpstr>DICOM</vt:lpstr>
      <vt:lpstr>DICOM</vt:lpstr>
      <vt:lpstr>DICOM Objects</vt:lpstr>
      <vt:lpstr>DICOM Services Classes</vt:lpstr>
      <vt:lpstr>Storage and Storage Commit</vt:lpstr>
      <vt:lpstr>SCU and SCP</vt:lpstr>
      <vt:lpstr>SOP</vt:lpstr>
      <vt:lpstr>Machine negociation</vt:lpstr>
      <vt:lpstr>Information model</vt:lpstr>
      <vt:lpstr>Mandatory UID</vt:lpstr>
      <vt:lpstr>DICOM</vt:lpstr>
      <vt:lpstr>DICOM</vt:lpstr>
      <vt:lpstr>NIFTI</vt:lpstr>
      <vt:lpstr>NIFTI</vt:lpstr>
      <vt:lpstr>NIFTI</vt:lpstr>
      <vt:lpstr>Other formats</vt:lpstr>
      <vt:lpstr>Other formats</vt:lpstr>
      <vt:lpstr>Quizz</vt:lpstr>
      <vt:lpstr>Question 1 : modality ?</vt:lpstr>
      <vt:lpstr>Question 2 : modality ?</vt:lpstr>
      <vt:lpstr>Question 3 : modality ?</vt:lpstr>
      <vt:lpstr>Question 4 : modality ? Pathology ?</vt:lpstr>
      <vt:lpstr>Question 5 : modality ? Pathology ?</vt:lpstr>
      <vt:lpstr>Question 6 : modality ?</vt:lpstr>
      <vt:lpstr>Question 7 : modality ? Ponderation ?</vt:lpstr>
      <vt:lpstr>Question 8 : modality ? Ponderation ?</vt:lpstr>
      <vt:lpstr>Question 9 : modality ? Ponderation ?</vt:lpstr>
      <vt:lpstr>MR Generalities</vt:lpstr>
      <vt:lpstr>Exchange time!</vt:lpstr>
      <vt:lpstr>Historic </vt:lpstr>
      <vt:lpstr>Historic </vt:lpstr>
      <vt:lpstr>Historic </vt:lpstr>
      <vt:lpstr>Historique </vt:lpstr>
      <vt:lpstr>Historique </vt:lpstr>
      <vt:lpstr>MR components</vt:lpstr>
      <vt:lpstr>MRI machine</vt:lpstr>
      <vt:lpstr>MRI machine</vt:lpstr>
      <vt:lpstr>Quench of a MRI magnet</vt:lpstr>
      <vt:lpstr>Magnet = strong magnetic field!</vt:lpstr>
      <vt:lpstr>Magnet</vt:lpstr>
      <vt:lpstr>RF system</vt:lpstr>
      <vt:lpstr>RF generator</vt:lpstr>
      <vt:lpstr>RF antennas</vt:lpstr>
      <vt:lpstr>Coils</vt:lpstr>
      <vt:lpstr>Gradient</vt:lpstr>
      <vt:lpstr>Gradient coil</vt:lpstr>
      <vt:lpstr>Gradient - Caraxteristics</vt:lpstr>
      <vt:lpstr>Les gradients - Caractéristiques</vt:lpstr>
      <vt:lpstr>Gradients - Caracteristics</vt:lpstr>
      <vt:lpstr>Gradient – level : clinic</vt:lpstr>
      <vt:lpstr>Gradients – Level : expert</vt:lpstr>
      <vt:lpstr>MR Signal</vt:lpstr>
      <vt:lpstr>Spin</vt:lpstr>
      <vt:lpstr>Les noyaux utilisables en RMN</vt:lpstr>
      <vt:lpstr>Le noyau d’hydrogène</vt:lpstr>
      <vt:lpstr>Le phénomène RMN peut être décomposé en 3 étapes</vt:lpstr>
      <vt:lpstr>Polarization</vt:lpstr>
      <vt:lpstr>Polarization</vt:lpstr>
      <vt:lpstr>ResoNance</vt:lpstr>
      <vt:lpstr>ResoNance</vt:lpstr>
      <vt:lpstr>ResoNance</vt:lpstr>
      <vt:lpstr>Relaxation</vt:lpstr>
      <vt:lpstr>Longitudinal relaxation – T1</vt:lpstr>
      <vt:lpstr>Longitudinal relaxation – T1</vt:lpstr>
      <vt:lpstr>Transversal relaxation - T2</vt:lpstr>
      <vt:lpstr>Transversal relaxation - T2</vt:lpstr>
      <vt:lpstr>Transversal relaxation - T2*</vt:lpstr>
      <vt:lpstr>Signal reading</vt:lpstr>
      <vt:lpstr>Présentation PowerPoint</vt:lpstr>
      <vt:lpstr>Signal to image</vt:lpstr>
      <vt:lpstr>Gradients</vt:lpstr>
      <vt:lpstr>3D encoding</vt:lpstr>
      <vt:lpstr>Gradients : spatial encoding</vt:lpstr>
      <vt:lpstr>Total scan duration</vt:lpstr>
      <vt:lpstr>Sequence</vt:lpstr>
      <vt:lpstr>From signal to image</vt:lpstr>
      <vt:lpstr>Présentation PowerPoint</vt:lpstr>
      <vt:lpstr>From signal to image– k-Space and Fourier Transform</vt:lpstr>
      <vt:lpstr>From signal to image– k-Space and Fourier Transform</vt:lpstr>
      <vt:lpstr>Preprocessing and artifacts</vt:lpstr>
      <vt:lpstr>Preprocessing</vt:lpstr>
      <vt:lpstr>Preprocessing</vt:lpstr>
      <vt:lpstr>Data heterogeneity</vt:lpstr>
      <vt:lpstr>Data heterogeneity</vt:lpstr>
      <vt:lpstr>Preprocessing</vt:lpstr>
      <vt:lpstr>Preprocessing</vt:lpstr>
      <vt:lpstr>Main artifacts</vt:lpstr>
      <vt:lpstr>Main artifacts</vt:lpstr>
      <vt:lpstr>Preprocessing</vt:lpstr>
      <vt:lpstr>Preprocessing</vt:lpstr>
      <vt:lpstr>Preprocessing</vt:lpstr>
      <vt:lpstr>Preprocessing</vt:lpstr>
      <vt:lpstr>Preprocessing</vt:lpstr>
      <vt:lpstr>Expert libraries</vt:lpstr>
      <vt:lpstr>Quizz</vt:lpstr>
      <vt:lpstr>Preprocessing – Name the artifacts</vt:lpstr>
      <vt:lpstr>Preprocessing – Name the artifacts</vt:lpstr>
      <vt:lpstr>Preprocessing – Name the artifacts</vt:lpstr>
      <vt:lpstr>Merci de votre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321</cp:revision>
  <dcterms:created xsi:type="dcterms:W3CDTF">2022-02-15T14:48:23Z</dcterms:created>
  <dcterms:modified xsi:type="dcterms:W3CDTF">2023-04-27T22:13:51Z</dcterms:modified>
</cp:coreProperties>
</file>